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8" r:id="rId4"/>
    <p:sldId id="259" r:id="rId5"/>
    <p:sldId id="261" r:id="rId6"/>
    <p:sldId id="263" r:id="rId7"/>
    <p:sldId id="262" r:id="rId8"/>
    <p:sldId id="264" r:id="rId9"/>
    <p:sldId id="265" r:id="rId10"/>
    <p:sldId id="268" r:id="rId11"/>
    <p:sldId id="267" r:id="rId12"/>
    <p:sldId id="266" r:id="rId13"/>
    <p:sldId id="271" r:id="rId14"/>
    <p:sldId id="270" r:id="rId15"/>
    <p:sldId id="269" r:id="rId16"/>
    <p:sldId id="287" r:id="rId17"/>
    <p:sldId id="272" r:id="rId18"/>
    <p:sldId id="278" r:id="rId19"/>
    <p:sldId id="277" r:id="rId20"/>
    <p:sldId id="273" r:id="rId21"/>
    <p:sldId id="281" r:id="rId22"/>
    <p:sldId id="276" r:id="rId23"/>
    <p:sldId id="275" r:id="rId24"/>
    <p:sldId id="274" r:id="rId25"/>
    <p:sldId id="279" r:id="rId26"/>
    <p:sldId id="280" r:id="rId27"/>
    <p:sldId id="283" r:id="rId28"/>
    <p:sldId id="282" r:id="rId29"/>
    <p:sldId id="284" r:id="rId30"/>
    <p:sldId id="286"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1023" autoAdjust="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7/21/2020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7/21/2020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49624" y="534303"/>
            <a:ext cx="11013140" cy="5274826"/>
          </a:xfrm>
        </p:spPr>
        <p:txBody>
          <a:bodyPr>
            <a:noAutofit/>
          </a:bodyPr>
          <a:lstStyle/>
          <a:p>
            <a:pPr algn="r"/>
            <a:r>
              <a:rPr lang="es-UY" sz="2000" cap="none" dirty="0" smtClean="0">
                <a:latin typeface="Comic Sans MS" panose="030F0702030302020204" pitchFamily="66" charset="0"/>
              </a:rPr>
              <a:t/>
            </a:r>
            <a:br>
              <a:rPr lang="es-UY" sz="2000" cap="none" dirty="0" smtClean="0">
                <a:latin typeface="Comic Sans MS" panose="030F0702030302020204" pitchFamily="66" charset="0"/>
              </a:rPr>
            </a:br>
            <a:r>
              <a:rPr lang="es-ES_tradnl" sz="2000" b="1" dirty="0">
                <a:effectLst>
                  <a:outerShdw blurRad="38100" dist="38100" dir="2700000" algn="tl">
                    <a:srgbClr val="000000">
                      <a:alpha val="43137"/>
                    </a:srgbClr>
                  </a:outerShdw>
                </a:effectLst>
                <a:latin typeface="Comic Sans MS" panose="030F0702030302020204" pitchFamily="66" charset="0"/>
              </a:rPr>
              <a:t>ORGANIZACIONES</a:t>
            </a:r>
            <a:r>
              <a:rPr lang="es-ES_tradnl" sz="1800" b="1" dirty="0">
                <a:effectLst>
                  <a:outerShdw blurRad="38100" dist="38100" dir="2700000" algn="tl">
                    <a:srgbClr val="000000">
                      <a:alpha val="43137"/>
                    </a:srgbClr>
                  </a:outerShdw>
                </a:effectLst>
                <a:latin typeface="Comic Sans MS" panose="030F0702030302020204" pitchFamily="66" charset="0"/>
              </a:rPr>
              <a:t/>
            </a:r>
            <a:br>
              <a:rPr lang="es-ES_tradnl" sz="1800" b="1" dirty="0">
                <a:effectLst>
                  <a:outerShdw blurRad="38100" dist="38100" dir="2700000" algn="tl">
                    <a:srgbClr val="000000">
                      <a:alpha val="43137"/>
                    </a:srgbClr>
                  </a:outerShdw>
                </a:effectLst>
                <a:latin typeface="Comic Sans MS" panose="030F0702030302020204" pitchFamily="66" charset="0"/>
              </a:rPr>
            </a:br>
            <a:r>
              <a:rPr lang="es-ES_tradnl" sz="1800" b="1" dirty="0">
                <a:effectLst>
                  <a:outerShdw blurRad="38100" dist="38100" dir="2700000" algn="tl">
                    <a:srgbClr val="000000">
                      <a:alpha val="43137"/>
                    </a:srgbClr>
                  </a:outerShdw>
                </a:effectLst>
                <a:latin typeface="Comic Sans MS" panose="030F0702030302020204" pitchFamily="66" charset="0"/>
              </a:rPr>
              <a:t/>
            </a:r>
            <a:br>
              <a:rPr lang="es-ES_tradnl" sz="1800" b="1" dirty="0">
                <a:effectLst>
                  <a:outerShdw blurRad="38100" dist="38100" dir="2700000" algn="tl">
                    <a:srgbClr val="000000">
                      <a:alpha val="43137"/>
                    </a:srgbClr>
                  </a:outerShdw>
                </a:effectLst>
                <a:latin typeface="Comic Sans MS" panose="030F0702030302020204" pitchFamily="66" charset="0"/>
              </a:rPr>
            </a:br>
            <a:r>
              <a:rPr lang="es-ES_tradnl" sz="1800" b="1" dirty="0">
                <a:effectLst>
                  <a:outerShdw blurRad="38100" dist="38100" dir="2700000" algn="tl">
                    <a:srgbClr val="000000">
                      <a:alpha val="43137"/>
                    </a:srgbClr>
                  </a:outerShdw>
                </a:effectLst>
                <a:latin typeface="Comic Sans MS" panose="030F0702030302020204" pitchFamily="66" charset="0"/>
              </a:rPr>
              <a:t/>
            </a:r>
            <a:br>
              <a:rPr lang="es-ES_tradnl" sz="1800" b="1" dirty="0">
                <a:effectLst>
                  <a:outerShdw blurRad="38100" dist="38100" dir="2700000" algn="tl">
                    <a:srgbClr val="000000">
                      <a:alpha val="43137"/>
                    </a:srgbClr>
                  </a:outerShdw>
                </a:effectLst>
                <a:latin typeface="Comic Sans MS" panose="030F0702030302020204" pitchFamily="66" charset="0"/>
              </a:rPr>
            </a:br>
            <a:r>
              <a:rPr lang="es-ES_tradnl" sz="2000" b="1" dirty="0">
                <a:effectLst>
                  <a:outerShdw blurRad="38100" dist="38100" dir="2700000" algn="tl">
                    <a:srgbClr val="000000">
                      <a:alpha val="43137"/>
                    </a:srgbClr>
                  </a:outerShdw>
                </a:effectLst>
                <a:latin typeface="Comic Sans MS" panose="030F0702030302020204" pitchFamily="66" charset="0"/>
              </a:rPr>
              <a:t/>
            </a:r>
            <a:br>
              <a:rPr lang="es-ES_tradnl" sz="2000" b="1" dirty="0">
                <a:effectLst>
                  <a:outerShdw blurRad="38100" dist="38100" dir="2700000" algn="tl">
                    <a:srgbClr val="000000">
                      <a:alpha val="43137"/>
                    </a:srgbClr>
                  </a:outerShdw>
                </a:effectLst>
                <a:latin typeface="Comic Sans MS" panose="030F0702030302020204" pitchFamily="66" charset="0"/>
              </a:rPr>
            </a:br>
            <a:r>
              <a:rPr lang="es-ES_tradnl" sz="2000" cap="none" dirty="0" smtClean="0">
                <a:latin typeface="Comic Sans MS" panose="030F0702030302020204" pitchFamily="66" charset="0"/>
              </a:rPr>
              <a:t>La </a:t>
            </a:r>
            <a:r>
              <a:rPr lang="es-ES_tradnl" sz="2000" cap="none" dirty="0">
                <a:latin typeface="Comic Sans MS" panose="030F0702030302020204" pitchFamily="66" charset="0"/>
              </a:rPr>
              <a:t>motivación primera del hombre ha sido siempre procurar la satisfacción de sus necesidades</a:t>
            </a:r>
            <a:r>
              <a:rPr lang="es-ES_tradnl" sz="2000" cap="none" dirty="0" smtClean="0">
                <a:latin typeface="Comic Sans MS" panose="030F0702030302020204" pitchFamily="66" charset="0"/>
              </a:rPr>
              <a:t>. </a:t>
            </a:r>
            <a:br>
              <a:rPr lang="es-ES_tradnl" sz="2000" cap="none" dirty="0" smtClean="0">
                <a:latin typeface="Comic Sans MS" panose="030F0702030302020204" pitchFamily="66" charset="0"/>
              </a:rPr>
            </a:br>
            <a:r>
              <a:rPr lang="es-ES_tradnl" sz="2000" cap="none" dirty="0">
                <a:latin typeface="Comic Sans MS" panose="030F0702030302020204" pitchFamily="66" charset="0"/>
              </a:rPr>
              <a:t> </a:t>
            </a:r>
            <a:r>
              <a:rPr lang="es-ES_tradnl" sz="2000" cap="none" dirty="0" smtClean="0">
                <a:latin typeface="Comic Sans MS" panose="030F0702030302020204" pitchFamily="66" charset="0"/>
              </a:rPr>
              <a:t>    Las </a:t>
            </a:r>
            <a:r>
              <a:rPr lang="es-ES_tradnl" sz="2000" cap="none" dirty="0">
                <a:latin typeface="Comic Sans MS" panose="030F0702030302020204" pitchFamily="66" charset="0"/>
              </a:rPr>
              <a:t>necesidades pueden ser primarias, las que han de ser cubiertas imprescindiblemente para la conservación de la vida: beber, comer, abrigarse cuando se tiene frío, construir un refugio, etc. </a:t>
            </a:r>
            <a:r>
              <a:rPr lang="es-ES_tradnl" sz="2000" cap="none" dirty="0" smtClean="0">
                <a:latin typeface="Comic Sans MS" panose="030F0702030302020204" pitchFamily="66" charset="0"/>
              </a:rPr>
              <a:t/>
            </a:r>
            <a:br>
              <a:rPr lang="es-ES_tradnl" sz="2000" cap="none" dirty="0" smtClean="0">
                <a:latin typeface="Comic Sans MS" panose="030F0702030302020204" pitchFamily="66" charset="0"/>
              </a:rPr>
            </a:br>
            <a:r>
              <a:rPr lang="es-ES_tradnl" sz="2000" cap="none" dirty="0">
                <a:latin typeface="Comic Sans MS" panose="030F0702030302020204" pitchFamily="66" charset="0"/>
              </a:rPr>
              <a:t/>
            </a:r>
            <a:br>
              <a:rPr lang="es-ES_tradnl" sz="2000" cap="none" dirty="0">
                <a:latin typeface="Comic Sans MS" panose="030F0702030302020204" pitchFamily="66" charset="0"/>
              </a:rPr>
            </a:br>
            <a:r>
              <a:rPr lang="es-ES_tradnl" sz="2000" cap="none" dirty="0" smtClean="0">
                <a:latin typeface="Comic Sans MS" panose="030F0702030302020204" pitchFamily="66" charset="0"/>
              </a:rPr>
              <a:t>Necesidades </a:t>
            </a:r>
            <a:r>
              <a:rPr lang="es-ES_tradnl" sz="2000" cap="none" dirty="0">
                <a:latin typeface="Comic Sans MS" panose="030F0702030302020204" pitchFamily="66" charset="0"/>
              </a:rPr>
              <a:t>secundarias, son las que aspiran a elevar el nivel de vida del individuo, compra de celulares, equipos de audio, etc. la insatisfacción de estas necesidades no compromete la vida, sino que genera desequilibrios de diverso orden, no vinculados a niveles básicos.</a:t>
            </a:r>
            <a:r>
              <a:rPr lang="es-UY" sz="2000" cap="none" dirty="0">
                <a:latin typeface="Comic Sans MS" panose="030F0702030302020204" pitchFamily="66" charset="0"/>
              </a:rPr>
              <a:t/>
            </a:r>
            <a:br>
              <a:rPr lang="es-UY" sz="2000" cap="none" dirty="0">
                <a:latin typeface="Comic Sans MS" panose="030F0702030302020204" pitchFamily="66" charset="0"/>
              </a:rPr>
            </a:br>
            <a:r>
              <a:rPr lang="es-UY" sz="2000" cap="none" dirty="0">
                <a:latin typeface="Comic Sans MS" panose="030F0702030302020204" pitchFamily="66" charset="0"/>
              </a:rPr>
              <a:t/>
            </a:r>
            <a:br>
              <a:rPr lang="es-UY" sz="2000" cap="none" dirty="0">
                <a:latin typeface="Comic Sans MS" panose="030F0702030302020204" pitchFamily="66" charset="0"/>
              </a:rPr>
            </a:br>
            <a:r>
              <a:rPr lang="es-ES_tradnl" sz="2000" cap="none" dirty="0">
                <a:latin typeface="Comic Sans MS" panose="030F0702030302020204" pitchFamily="66" charset="0"/>
              </a:rPr>
              <a:t>El hombre ha sentido que, para mejor atender sus necesidades, es conveniente su integración en grupos. </a:t>
            </a:r>
            <a:r>
              <a:rPr lang="es-ES_tradnl" sz="2000" cap="none" dirty="0" smtClean="0">
                <a:latin typeface="Comic Sans MS" panose="030F0702030302020204" pitchFamily="66" charset="0"/>
              </a:rPr>
              <a:t>Estos </a:t>
            </a:r>
            <a:r>
              <a:rPr lang="es-ES_tradnl" sz="2000" cap="none" dirty="0">
                <a:latin typeface="Comic Sans MS" panose="030F0702030302020204" pitchFamily="66" charset="0"/>
              </a:rPr>
              <a:t>grupos de individuos constituyen organizaciones. </a:t>
            </a:r>
            <a:r>
              <a:rPr lang="es-UY" sz="2000" cap="none" dirty="0" smtClean="0">
                <a:latin typeface="Comic Sans MS" panose="030F0702030302020204" pitchFamily="66" charset="0"/>
              </a:rPr>
              <a:t/>
            </a:r>
            <a:br>
              <a:rPr lang="es-UY" sz="2000" cap="none" dirty="0" smtClean="0">
                <a:latin typeface="Comic Sans MS" panose="030F0702030302020204" pitchFamily="66" charset="0"/>
              </a:rPr>
            </a:br>
            <a:r>
              <a:rPr lang="es-UY" sz="2000" cap="none" dirty="0" smtClean="0">
                <a:latin typeface="Comic Sans MS" panose="030F0702030302020204" pitchFamily="66" charset="0"/>
              </a:rPr>
              <a:t/>
            </a:r>
            <a:br>
              <a:rPr lang="es-UY" sz="2000" cap="none" dirty="0" smtClean="0">
                <a:latin typeface="Comic Sans MS" panose="030F0702030302020204" pitchFamily="66" charset="0"/>
              </a:rPr>
            </a:br>
            <a:endParaRPr lang="es-UY" sz="2000" cap="none" dirty="0"/>
          </a:p>
        </p:txBody>
      </p:sp>
    </p:spTree>
    <p:extLst>
      <p:ext uri="{BB962C8B-B14F-4D97-AF65-F5344CB8AC3E}">
        <p14:creationId xmlns:p14="http://schemas.microsoft.com/office/powerpoint/2010/main" val="489811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9629" y="-104441"/>
            <a:ext cx="12020983" cy="6555641"/>
          </a:xfrm>
          <a:prstGeom prst="rect">
            <a:avLst/>
          </a:prstGeom>
        </p:spPr>
        <p:txBody>
          <a:bodyPr wrap="square">
            <a:spAutoFit/>
          </a:bodyPr>
          <a:lstStyle/>
          <a:p>
            <a:r>
              <a:rPr lang="es-ES_tradnl" b="1" dirty="0" smtClean="0">
                <a:solidFill>
                  <a:srgbClr val="FF0000"/>
                </a:solidFill>
                <a:latin typeface="Comic Sans MS" panose="030F0702030302020204" pitchFamily="66" charset="0"/>
                <a:ea typeface="Times New Roman" panose="02020603050405020304" pitchFamily="18" charset="0"/>
                <a:cs typeface="Arial-BoldMT"/>
              </a:rPr>
              <a:t> </a:t>
            </a:r>
            <a:r>
              <a:rPr lang="es-ES_tradnl" sz="2800" b="1" dirty="0">
                <a:solidFill>
                  <a:srgbClr val="FF0000"/>
                </a:solidFill>
                <a:highlight>
                  <a:srgbClr val="FFFF00"/>
                </a:highlight>
                <a:latin typeface="Comic Sans MS" panose="030F0702030302020204" pitchFamily="66" charset="0"/>
                <a:ea typeface="Times New Roman" panose="02020603050405020304" pitchFamily="18" charset="0"/>
                <a:cs typeface="Arial-BoldMT"/>
              </a:rPr>
              <a:t> </a:t>
            </a:r>
            <a:endParaRPr lang="es-UY" sz="4000" dirty="0">
              <a:solidFill>
                <a:prstClr val="black"/>
              </a:solidFill>
              <a:latin typeface="Times New Roman" panose="02020603050405020304" pitchFamily="18" charset="0"/>
              <a:ea typeface="Times New Roman" panose="02020603050405020304" pitchFamily="18" charset="0"/>
            </a:endParaRPr>
          </a:p>
          <a:p>
            <a:pPr algn="ctr"/>
            <a:r>
              <a:rPr lang="es-ES_tradnl" sz="2800" b="1" dirty="0">
                <a:solidFill>
                  <a:srgbClr val="FF0000"/>
                </a:solidFill>
                <a:latin typeface="Comic Sans MS" panose="030F0702030302020204" pitchFamily="66" charset="0"/>
                <a:ea typeface="Times New Roman" panose="02020603050405020304" pitchFamily="18" charset="0"/>
                <a:cs typeface="Arial-BoldMT"/>
              </a:rPr>
              <a:t>Pero </a:t>
            </a:r>
            <a:r>
              <a:rPr lang="es-ES_tradnl" sz="2800" b="1" dirty="0">
                <a:solidFill>
                  <a:srgbClr val="FF0000"/>
                </a:solidFill>
                <a:highlight>
                  <a:srgbClr val="FFFF00"/>
                </a:highlight>
                <a:latin typeface="Comic Sans MS" panose="030F0702030302020204" pitchFamily="66" charset="0"/>
                <a:ea typeface="Times New Roman" panose="02020603050405020304" pitchFamily="18" charset="0"/>
                <a:cs typeface="Arial-BoldMT"/>
              </a:rPr>
              <a:t>¿quién los crea?</a:t>
            </a:r>
            <a:endParaRPr lang="es-UY" sz="4000" dirty="0">
              <a:solidFill>
                <a:prstClr val="black"/>
              </a:solidFill>
              <a:latin typeface="Times New Roman" panose="02020603050405020304" pitchFamily="18" charset="0"/>
              <a:ea typeface="Times New Roman" panose="02020603050405020304" pitchFamily="18" charset="0"/>
            </a:endParaRPr>
          </a:p>
          <a:p>
            <a:endParaRPr lang="es-UY" sz="2800" dirty="0" smtClean="0">
              <a:solidFill>
                <a:prstClr val="black"/>
              </a:solidFill>
              <a:latin typeface="Times New Roman" panose="02020603050405020304" pitchFamily="18" charset="0"/>
              <a:ea typeface="Times New Roman" panose="02020603050405020304" pitchFamily="18" charset="0"/>
            </a:endParaRPr>
          </a:p>
          <a:p>
            <a:pPr marL="342900" indent="-342900">
              <a:buClr>
                <a:srgbClr val="FF0000"/>
              </a:buClr>
              <a:buFont typeface="+mj-lt"/>
              <a:buAutoNum type="arabicParenR"/>
            </a:pPr>
            <a:r>
              <a:rPr lang="es-ES_tradnl" b="1" dirty="0" smtClean="0">
                <a:solidFill>
                  <a:prstClr val="black"/>
                </a:solidFill>
                <a:latin typeface="Comic Sans MS" panose="030F0702030302020204" pitchFamily="66" charset="0"/>
                <a:ea typeface="Times New Roman" panose="02020603050405020304" pitchFamily="18" charset="0"/>
                <a:cs typeface="ArialMT"/>
              </a:rPr>
              <a:t>Pueden </a:t>
            </a:r>
            <a:r>
              <a:rPr lang="es-ES_tradnl" b="1" dirty="0">
                <a:solidFill>
                  <a:prstClr val="black"/>
                </a:solidFill>
                <a:latin typeface="Comic Sans MS" panose="030F0702030302020204" pitchFamily="66" charset="0"/>
                <a:ea typeface="Times New Roman" panose="02020603050405020304" pitchFamily="18" charset="0"/>
                <a:cs typeface="ArialMT"/>
              </a:rPr>
              <a:t>originarse en la empresa y ser completados fuera de ella. </a:t>
            </a:r>
            <a:endParaRPr lang="es-UY" sz="2800" dirty="0">
              <a:solidFill>
                <a:prstClr val="black"/>
              </a:solidFill>
              <a:latin typeface="Times New Roman" panose="02020603050405020304" pitchFamily="18" charset="0"/>
              <a:ea typeface="Times New Roman" panose="02020603050405020304" pitchFamily="18" charset="0"/>
              <a:cs typeface="Mangal"/>
            </a:endParaRPr>
          </a:p>
          <a:p>
            <a:pPr marL="457200"/>
            <a:endParaRPr lang="es-ES_tradnl" dirty="0" smtClean="0">
              <a:solidFill>
                <a:prstClr val="black"/>
              </a:solidFill>
              <a:latin typeface="Comic Sans MS" panose="030F0702030302020204" pitchFamily="66" charset="0"/>
              <a:ea typeface="Times New Roman" panose="02020603050405020304" pitchFamily="18" charset="0"/>
              <a:cs typeface="ArialMT"/>
            </a:endParaRPr>
          </a:p>
          <a:p>
            <a:pPr marL="457200"/>
            <a:r>
              <a:rPr lang="es-ES_tradnl" b="1" dirty="0" smtClean="0">
                <a:solidFill>
                  <a:prstClr val="black"/>
                </a:solidFill>
                <a:latin typeface="Comic Sans MS" panose="030F0702030302020204" pitchFamily="66" charset="0"/>
                <a:ea typeface="Times New Roman" panose="02020603050405020304" pitchFamily="18" charset="0"/>
                <a:cs typeface="ArialMT"/>
              </a:rPr>
              <a:t>	    Ej</a:t>
            </a:r>
            <a:r>
              <a:rPr lang="es-ES_tradnl" b="1" dirty="0">
                <a:solidFill>
                  <a:prstClr val="black"/>
                </a:solidFill>
                <a:latin typeface="Comic Sans MS" panose="030F0702030302020204" pitchFamily="66" charset="0"/>
                <a:ea typeface="Times New Roman" panose="02020603050405020304" pitchFamily="18" charset="0"/>
                <a:cs typeface="ArialMT"/>
              </a:rPr>
              <a:t>.: </a:t>
            </a:r>
            <a:r>
              <a:rPr lang="es-ES_tradnl" dirty="0">
                <a:solidFill>
                  <a:prstClr val="black"/>
                </a:solidFill>
                <a:latin typeface="Comic Sans MS" panose="030F0702030302020204" pitchFamily="66" charset="0"/>
                <a:ea typeface="Times New Roman" panose="02020603050405020304" pitchFamily="18" charset="0"/>
                <a:cs typeface="ArialMT"/>
              </a:rPr>
              <a:t>la factura de crédito que es emitida por el vendedor y firmada por el comprador </a:t>
            </a:r>
            <a:r>
              <a:rPr lang="es-ES_tradnl" dirty="0" smtClean="0">
                <a:solidFill>
                  <a:prstClr val="black"/>
                </a:solidFill>
                <a:latin typeface="Comic Sans MS" panose="030F0702030302020204" pitchFamily="66" charset="0"/>
                <a:ea typeface="Times New Roman" panose="02020603050405020304" pitchFamily="18" charset="0"/>
                <a:cs typeface="ArialMT"/>
              </a:rPr>
              <a:t>en señal </a:t>
            </a:r>
            <a:r>
              <a:rPr lang="es-ES_tradnl" dirty="0">
                <a:solidFill>
                  <a:prstClr val="black"/>
                </a:solidFill>
                <a:latin typeface="Comic Sans MS" panose="030F0702030302020204" pitchFamily="66" charset="0"/>
                <a:ea typeface="Times New Roman" panose="02020603050405020304" pitchFamily="18" charset="0"/>
                <a:cs typeface="ArialMT"/>
              </a:rPr>
              <a:t>de 	</a:t>
            </a:r>
            <a:r>
              <a:rPr lang="es-ES_tradnl" dirty="0" smtClean="0">
                <a:solidFill>
                  <a:prstClr val="black"/>
                </a:solidFill>
                <a:latin typeface="Comic Sans MS" panose="030F0702030302020204" pitchFamily="66" charset="0"/>
                <a:ea typeface="Times New Roman" panose="02020603050405020304" pitchFamily="18" charset="0"/>
                <a:cs typeface="ArialMT"/>
              </a:rPr>
              <a:t>		conformidad </a:t>
            </a:r>
            <a:r>
              <a:rPr lang="es-ES_tradnl" dirty="0">
                <a:solidFill>
                  <a:prstClr val="black"/>
                </a:solidFill>
                <a:latin typeface="Comic Sans MS" panose="030F0702030302020204" pitchFamily="66" charset="0"/>
                <a:ea typeface="Times New Roman" panose="02020603050405020304" pitchFamily="18" charset="0"/>
                <a:cs typeface="ArialMT"/>
              </a:rPr>
              <a:t>por la recepción de los bienes cuya propiedad adquiere</a:t>
            </a:r>
            <a:r>
              <a:rPr lang="es-ES_tradnl" dirty="0" smtClean="0">
                <a:solidFill>
                  <a:prstClr val="black"/>
                </a:solidFill>
                <a:latin typeface="Comic Sans MS" panose="030F0702030302020204" pitchFamily="66" charset="0"/>
                <a:ea typeface="Times New Roman" panose="02020603050405020304" pitchFamily="18" charset="0"/>
                <a:cs typeface="ArialMT"/>
              </a:rPr>
              <a:t>.</a:t>
            </a:r>
          </a:p>
          <a:p>
            <a:pPr marL="457200"/>
            <a:endParaRPr lang="es-UY" sz="2800" dirty="0">
              <a:solidFill>
                <a:prstClr val="black"/>
              </a:solidFill>
              <a:latin typeface="Times New Roman" panose="02020603050405020304" pitchFamily="18" charset="0"/>
              <a:ea typeface="Times New Roman" panose="02020603050405020304" pitchFamily="18" charset="0"/>
              <a:cs typeface="Mangal"/>
            </a:endParaRPr>
          </a:p>
          <a:p>
            <a:pPr marL="457200"/>
            <a:endParaRPr lang="es-ES_tradnl" dirty="0" smtClean="0">
              <a:solidFill>
                <a:prstClr val="black"/>
              </a:solidFill>
              <a:latin typeface="Comic Sans MS" panose="030F0702030302020204" pitchFamily="66" charset="0"/>
              <a:ea typeface="Times New Roman" panose="02020603050405020304" pitchFamily="18" charset="0"/>
              <a:cs typeface="ArialMT"/>
            </a:endParaRPr>
          </a:p>
          <a:p>
            <a:pPr marL="457200"/>
            <a:r>
              <a:rPr lang="es-ES_tradnl" dirty="0">
                <a:solidFill>
                  <a:prstClr val="black"/>
                </a:solidFill>
                <a:latin typeface="Comic Sans MS" panose="030F0702030302020204" pitchFamily="66" charset="0"/>
                <a:ea typeface="Times New Roman" panose="02020603050405020304" pitchFamily="18" charset="0"/>
                <a:cs typeface="ArialMT"/>
              </a:rPr>
              <a:t> </a:t>
            </a:r>
            <a:endParaRPr lang="es-UY" sz="2800" dirty="0">
              <a:solidFill>
                <a:prstClr val="black"/>
              </a:solidFill>
              <a:latin typeface="Times New Roman" panose="02020603050405020304" pitchFamily="18" charset="0"/>
              <a:ea typeface="Times New Roman" panose="02020603050405020304" pitchFamily="18" charset="0"/>
              <a:cs typeface="Mangal"/>
            </a:endParaRPr>
          </a:p>
          <a:p>
            <a:pPr>
              <a:buClr>
                <a:srgbClr val="FF0000"/>
              </a:buClr>
            </a:pPr>
            <a:r>
              <a:rPr lang="es-ES_tradnl" b="1" dirty="0" smtClean="0">
                <a:solidFill>
                  <a:srgbClr val="FF0000"/>
                </a:solidFill>
                <a:latin typeface="Comic Sans MS" panose="030F0702030302020204" pitchFamily="66" charset="0"/>
                <a:ea typeface="Times New Roman" panose="02020603050405020304" pitchFamily="18" charset="0"/>
                <a:cs typeface="ArialMT"/>
              </a:rPr>
              <a:t>2) </a:t>
            </a:r>
            <a:r>
              <a:rPr lang="es-ES_tradnl" b="1" dirty="0" smtClean="0">
                <a:solidFill>
                  <a:prstClr val="black"/>
                </a:solidFill>
                <a:latin typeface="Comic Sans MS" panose="030F0702030302020204" pitchFamily="66" charset="0"/>
                <a:ea typeface="Times New Roman" panose="02020603050405020304" pitchFamily="18" charset="0"/>
                <a:cs typeface="ArialMT"/>
              </a:rPr>
              <a:t>Pueden </a:t>
            </a:r>
            <a:r>
              <a:rPr lang="es-ES_tradnl" b="1" dirty="0">
                <a:solidFill>
                  <a:prstClr val="black"/>
                </a:solidFill>
                <a:latin typeface="Comic Sans MS" panose="030F0702030302020204" pitchFamily="66" charset="0"/>
                <a:ea typeface="Times New Roman" panose="02020603050405020304" pitchFamily="18" charset="0"/>
                <a:cs typeface="ArialMT"/>
              </a:rPr>
              <a:t>originarse en la empresa y manejarse exclusivamente dentro del ámbito de la misma.</a:t>
            </a:r>
            <a:r>
              <a:rPr lang="es-ES_tradnl" dirty="0">
                <a:solidFill>
                  <a:prstClr val="black"/>
                </a:solidFill>
                <a:latin typeface="Comic Sans MS" panose="030F0702030302020204" pitchFamily="66" charset="0"/>
                <a:ea typeface="Times New Roman" panose="02020603050405020304" pitchFamily="18" charset="0"/>
                <a:cs typeface="ArialMT"/>
              </a:rPr>
              <a:t> </a:t>
            </a:r>
            <a:endParaRPr lang="es-UY" sz="2800" dirty="0">
              <a:solidFill>
                <a:prstClr val="black"/>
              </a:solidFill>
              <a:latin typeface="Times New Roman" panose="02020603050405020304" pitchFamily="18" charset="0"/>
              <a:ea typeface="Times New Roman" panose="02020603050405020304" pitchFamily="18" charset="0"/>
              <a:cs typeface="Mangal"/>
            </a:endParaRPr>
          </a:p>
          <a:p>
            <a:pPr marL="457200"/>
            <a:endParaRPr lang="es-ES_tradnl" dirty="0" smtClean="0">
              <a:solidFill>
                <a:prstClr val="black"/>
              </a:solidFill>
              <a:latin typeface="Comic Sans MS" panose="030F0702030302020204" pitchFamily="66" charset="0"/>
              <a:ea typeface="Times New Roman" panose="02020603050405020304" pitchFamily="18" charset="0"/>
              <a:cs typeface="ArialMT"/>
            </a:endParaRPr>
          </a:p>
          <a:p>
            <a:pPr marL="457200"/>
            <a:r>
              <a:rPr lang="es-ES_tradnl" b="1" dirty="0" smtClean="0">
                <a:solidFill>
                  <a:prstClr val="black"/>
                </a:solidFill>
                <a:latin typeface="Comic Sans MS" panose="030F0702030302020204" pitchFamily="66" charset="0"/>
                <a:ea typeface="Times New Roman" panose="02020603050405020304" pitchFamily="18" charset="0"/>
                <a:cs typeface="ArialMT"/>
              </a:rPr>
              <a:t>          Ej.: </a:t>
            </a:r>
            <a:r>
              <a:rPr lang="es-ES_tradnl" dirty="0">
                <a:solidFill>
                  <a:prstClr val="black"/>
                </a:solidFill>
                <a:latin typeface="Comic Sans MS" panose="030F0702030302020204" pitchFamily="66" charset="0"/>
                <a:ea typeface="Times New Roman" panose="02020603050405020304" pitchFamily="18" charset="0"/>
                <a:cs typeface="ArialMT"/>
              </a:rPr>
              <a:t>vale de caja, pedido seccional, orden de venta, remitos, etc</a:t>
            </a:r>
            <a:r>
              <a:rPr lang="es-ES_tradnl" dirty="0" smtClean="0">
                <a:solidFill>
                  <a:prstClr val="black"/>
                </a:solidFill>
                <a:latin typeface="Comic Sans MS" panose="030F0702030302020204" pitchFamily="66" charset="0"/>
                <a:ea typeface="Times New Roman" panose="02020603050405020304" pitchFamily="18" charset="0"/>
                <a:cs typeface="ArialMT"/>
              </a:rPr>
              <a:t>.</a:t>
            </a:r>
          </a:p>
          <a:p>
            <a:pPr marL="457200"/>
            <a:endParaRPr lang="es-ES_tradnl" sz="2800" dirty="0">
              <a:solidFill>
                <a:prstClr val="black"/>
              </a:solidFill>
              <a:latin typeface="Comic Sans MS" panose="030F0702030302020204" pitchFamily="66" charset="0"/>
              <a:ea typeface="Times New Roman" panose="02020603050405020304" pitchFamily="18" charset="0"/>
              <a:cs typeface="Mangal"/>
            </a:endParaRPr>
          </a:p>
          <a:p>
            <a:pPr marL="457200"/>
            <a:endParaRPr lang="es-UY" sz="2800" dirty="0">
              <a:solidFill>
                <a:prstClr val="black"/>
              </a:solidFill>
              <a:latin typeface="Times New Roman" panose="02020603050405020304" pitchFamily="18" charset="0"/>
              <a:ea typeface="Times New Roman" panose="02020603050405020304" pitchFamily="18" charset="0"/>
              <a:cs typeface="Mangal"/>
            </a:endParaRPr>
          </a:p>
          <a:p>
            <a:pPr marL="457200"/>
            <a:r>
              <a:rPr lang="es-ES_tradnl" dirty="0">
                <a:solidFill>
                  <a:prstClr val="black"/>
                </a:solidFill>
                <a:latin typeface="Comic Sans MS" panose="030F0702030302020204" pitchFamily="66" charset="0"/>
                <a:ea typeface="Times New Roman" panose="02020603050405020304" pitchFamily="18" charset="0"/>
                <a:cs typeface="ArialMT"/>
              </a:rPr>
              <a:t> </a:t>
            </a:r>
            <a:endParaRPr lang="es-UY" sz="2800" dirty="0">
              <a:solidFill>
                <a:prstClr val="black"/>
              </a:solidFill>
              <a:latin typeface="Times New Roman" panose="02020603050405020304" pitchFamily="18" charset="0"/>
              <a:ea typeface="Times New Roman" panose="02020603050405020304" pitchFamily="18" charset="0"/>
              <a:cs typeface="Mangal"/>
            </a:endParaRPr>
          </a:p>
          <a:p>
            <a:pPr>
              <a:buClr>
                <a:srgbClr val="FF0000"/>
              </a:buClr>
            </a:pPr>
            <a:r>
              <a:rPr lang="es-ES_tradnl" b="1" dirty="0" smtClean="0">
                <a:solidFill>
                  <a:srgbClr val="FF0000"/>
                </a:solidFill>
                <a:latin typeface="Comic Sans MS" panose="030F0702030302020204" pitchFamily="66" charset="0"/>
                <a:ea typeface="Times New Roman" panose="02020603050405020304" pitchFamily="18" charset="0"/>
                <a:cs typeface="ArialMT"/>
              </a:rPr>
              <a:t>3) </a:t>
            </a:r>
            <a:r>
              <a:rPr lang="es-ES_tradnl" b="1" dirty="0" smtClean="0">
                <a:solidFill>
                  <a:prstClr val="black"/>
                </a:solidFill>
                <a:latin typeface="Comic Sans MS" panose="030F0702030302020204" pitchFamily="66" charset="0"/>
                <a:ea typeface="Times New Roman" panose="02020603050405020304" pitchFamily="18" charset="0"/>
                <a:cs typeface="ArialMT"/>
              </a:rPr>
              <a:t>Pueden </a:t>
            </a:r>
            <a:r>
              <a:rPr lang="es-ES_tradnl" b="1" dirty="0">
                <a:solidFill>
                  <a:prstClr val="black"/>
                </a:solidFill>
                <a:latin typeface="Comic Sans MS" panose="030F0702030302020204" pitchFamily="66" charset="0"/>
                <a:ea typeface="Times New Roman" panose="02020603050405020304" pitchFamily="18" charset="0"/>
                <a:cs typeface="ArialMT"/>
              </a:rPr>
              <a:t>ser emitidos por terceros y controlados en la empresa. </a:t>
            </a:r>
            <a:endParaRPr lang="es-UY" sz="2800" dirty="0">
              <a:solidFill>
                <a:prstClr val="black"/>
              </a:solidFill>
              <a:latin typeface="Times New Roman" panose="02020603050405020304" pitchFamily="18" charset="0"/>
              <a:ea typeface="Times New Roman" panose="02020603050405020304" pitchFamily="18" charset="0"/>
              <a:cs typeface="Mangal"/>
            </a:endParaRPr>
          </a:p>
          <a:p>
            <a:pPr marL="457200"/>
            <a:endParaRPr lang="es-ES_tradnl" dirty="0" smtClean="0">
              <a:solidFill>
                <a:prstClr val="black"/>
              </a:solidFill>
              <a:latin typeface="Comic Sans MS" panose="030F0702030302020204" pitchFamily="66" charset="0"/>
              <a:ea typeface="Times New Roman" panose="02020603050405020304" pitchFamily="18" charset="0"/>
              <a:cs typeface="ArialMT"/>
            </a:endParaRPr>
          </a:p>
          <a:p>
            <a:pPr marL="457200"/>
            <a:r>
              <a:rPr lang="es-ES_tradnl" b="1" dirty="0" smtClean="0">
                <a:solidFill>
                  <a:prstClr val="black"/>
                </a:solidFill>
                <a:latin typeface="Comic Sans MS" panose="030F0702030302020204" pitchFamily="66" charset="0"/>
                <a:ea typeface="Times New Roman" panose="02020603050405020304" pitchFamily="18" charset="0"/>
                <a:cs typeface="ArialMT"/>
              </a:rPr>
              <a:t>          Ej</a:t>
            </a:r>
            <a:r>
              <a:rPr lang="es-ES_tradnl" b="1" dirty="0">
                <a:solidFill>
                  <a:prstClr val="black"/>
                </a:solidFill>
                <a:latin typeface="Comic Sans MS" panose="030F0702030302020204" pitchFamily="66" charset="0"/>
                <a:ea typeface="Times New Roman" panose="02020603050405020304" pitchFamily="18" charset="0"/>
                <a:cs typeface="ArialMT"/>
              </a:rPr>
              <a:t>.: </a:t>
            </a:r>
            <a:r>
              <a:rPr lang="es-ES_tradnl" dirty="0">
                <a:solidFill>
                  <a:prstClr val="black"/>
                </a:solidFill>
                <a:latin typeface="Comic Sans MS" panose="030F0702030302020204" pitchFamily="66" charset="0"/>
                <a:ea typeface="Times New Roman" panose="02020603050405020304" pitchFamily="18" charset="0"/>
                <a:cs typeface="ArialMT"/>
              </a:rPr>
              <a:t>un recibo oficial emitido por el acreedor </a:t>
            </a:r>
            <a:r>
              <a:rPr lang="es-ES_tradnl" dirty="0" err="1" smtClean="0">
                <a:solidFill>
                  <a:prstClr val="black"/>
                </a:solidFill>
                <a:latin typeface="Comic Sans MS" panose="030F0702030302020204" pitchFamily="66" charset="0"/>
                <a:ea typeface="Times New Roman" panose="02020603050405020304" pitchFamily="18" charset="0"/>
                <a:cs typeface="ArialMT"/>
              </a:rPr>
              <a:t>documentandovel</a:t>
            </a:r>
            <a:r>
              <a:rPr lang="es-ES_tradnl" dirty="0" smtClean="0">
                <a:solidFill>
                  <a:prstClr val="black"/>
                </a:solidFill>
                <a:latin typeface="Comic Sans MS" panose="030F0702030302020204" pitchFamily="66" charset="0"/>
                <a:ea typeface="Times New Roman" panose="02020603050405020304" pitchFamily="18" charset="0"/>
                <a:cs typeface="ArialMT"/>
              </a:rPr>
              <a:t> cobro de una deuda.</a:t>
            </a:r>
            <a:endParaRPr lang="es-UY" sz="2800" dirty="0" smtClean="0">
              <a:solidFill>
                <a:prstClr val="black"/>
              </a:solidFill>
              <a:latin typeface="Times New Roman" panose="02020603050405020304" pitchFamily="18" charset="0"/>
              <a:ea typeface="Times New Roman" panose="02020603050405020304" pitchFamily="18" charset="0"/>
              <a:cs typeface="Mangal"/>
            </a:endParaRPr>
          </a:p>
          <a:p>
            <a:r>
              <a:rPr lang="es-ES_tradnl" b="1" dirty="0">
                <a:solidFill>
                  <a:prstClr val="black"/>
                </a:solidFill>
                <a:latin typeface="Comic Sans MS" panose="030F0702030302020204" pitchFamily="66" charset="0"/>
                <a:ea typeface="Times New Roman" panose="02020603050405020304" pitchFamily="18" charset="0"/>
                <a:cs typeface="Arial-BoldMT"/>
              </a:rPr>
              <a:t> </a:t>
            </a:r>
            <a:endParaRPr lang="es-UY"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804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994752"/>
            <a:ext cx="12653682" cy="5232202"/>
          </a:xfrm>
          <a:prstGeom prst="rect">
            <a:avLst/>
          </a:prstGeom>
        </p:spPr>
        <p:txBody>
          <a:bodyPr wrap="square">
            <a:spAutoFit/>
          </a:bodyPr>
          <a:lstStyle/>
          <a:p>
            <a:pPr algn="ctr"/>
            <a:r>
              <a:rPr lang="es-ES_tradnl" b="1" dirty="0">
                <a:solidFill>
                  <a:srgbClr val="FF0000"/>
                </a:solidFill>
                <a:highlight>
                  <a:srgbClr val="FFFF00"/>
                </a:highlight>
                <a:latin typeface="Comic Sans MS" panose="030F0702030302020204" pitchFamily="66" charset="0"/>
                <a:ea typeface="Times New Roman" panose="02020603050405020304" pitchFamily="18" charset="0"/>
                <a:cs typeface="Arial-BoldMT"/>
              </a:rPr>
              <a:t>¿Qué información contienen los comprobantes?</a:t>
            </a:r>
            <a:endParaRPr lang="es-UY" sz="2800" dirty="0">
              <a:solidFill>
                <a:prstClr val="black"/>
              </a:solidFill>
              <a:latin typeface="Times New Roman" panose="02020603050405020304" pitchFamily="18" charset="0"/>
              <a:ea typeface="Times New Roman" panose="02020603050405020304" pitchFamily="18" charset="0"/>
            </a:endParaRPr>
          </a:p>
          <a:p>
            <a:r>
              <a:rPr lang="es-ES_tradnl" dirty="0">
                <a:solidFill>
                  <a:prstClr val="black"/>
                </a:solidFill>
                <a:latin typeface="Comic Sans MS" panose="030F0702030302020204" pitchFamily="66" charset="0"/>
                <a:ea typeface="Times New Roman" panose="02020603050405020304" pitchFamily="18" charset="0"/>
                <a:cs typeface="ArialMT"/>
              </a:rPr>
              <a:t> </a:t>
            </a:r>
            <a:endParaRPr lang="es-UY" sz="2800" dirty="0">
              <a:solidFill>
                <a:prstClr val="black"/>
              </a:solidFill>
              <a:latin typeface="Times New Roman" panose="02020603050405020304" pitchFamily="18" charset="0"/>
              <a:ea typeface="Times New Roman" panose="02020603050405020304" pitchFamily="18" charset="0"/>
            </a:endParaRPr>
          </a:p>
          <a:p>
            <a:r>
              <a:rPr lang="es-ES_tradnl" dirty="0">
                <a:solidFill>
                  <a:prstClr val="black"/>
                </a:solidFill>
                <a:latin typeface="Comic Sans MS" panose="030F0702030302020204" pitchFamily="66" charset="0"/>
                <a:ea typeface="Times New Roman" panose="02020603050405020304" pitchFamily="18" charset="0"/>
                <a:cs typeface="ArialMT"/>
              </a:rPr>
              <a:t>La documentación comercial contiene información tanto de </a:t>
            </a:r>
            <a:r>
              <a:rPr lang="es-ES_tradnl" b="1" dirty="0">
                <a:solidFill>
                  <a:prstClr val="black"/>
                </a:solidFill>
                <a:latin typeface="Comic Sans MS" panose="030F0702030302020204" pitchFamily="66" charset="0"/>
                <a:ea typeface="Times New Roman" panose="02020603050405020304" pitchFamily="18" charset="0"/>
                <a:cs typeface="ArialMT"/>
              </a:rPr>
              <a:t>"hechos económicos" </a:t>
            </a:r>
            <a:r>
              <a:rPr lang="es-ES_tradnl" dirty="0">
                <a:solidFill>
                  <a:prstClr val="black"/>
                </a:solidFill>
                <a:latin typeface="Comic Sans MS" panose="030F0702030302020204" pitchFamily="66" charset="0"/>
                <a:ea typeface="Times New Roman" panose="02020603050405020304" pitchFamily="18" charset="0"/>
                <a:cs typeface="ArialMT"/>
              </a:rPr>
              <a:t>como de </a:t>
            </a:r>
            <a:r>
              <a:rPr lang="es-ES_tradnl" b="1" dirty="0" smtClean="0">
                <a:solidFill>
                  <a:prstClr val="black"/>
                </a:solidFill>
                <a:latin typeface="Comic Sans MS" panose="030F0702030302020204" pitchFamily="66" charset="0"/>
                <a:ea typeface="Times New Roman" panose="02020603050405020304" pitchFamily="18" charset="0"/>
                <a:cs typeface="ArialMT"/>
              </a:rPr>
              <a:t>"</a:t>
            </a:r>
            <a:r>
              <a:rPr lang="es-ES_tradnl" b="1" dirty="0">
                <a:solidFill>
                  <a:prstClr val="black"/>
                </a:solidFill>
                <a:latin typeface="Comic Sans MS" panose="030F0702030302020204" pitchFamily="66" charset="0"/>
                <a:ea typeface="Times New Roman" panose="02020603050405020304" pitchFamily="18" charset="0"/>
                <a:cs typeface="ArialMT"/>
              </a:rPr>
              <a:t>actos administrativos"</a:t>
            </a:r>
            <a:r>
              <a:rPr lang="es-ES_tradnl" dirty="0">
                <a:solidFill>
                  <a:prstClr val="black"/>
                </a:solidFill>
                <a:latin typeface="Comic Sans MS" panose="030F0702030302020204" pitchFamily="66" charset="0"/>
                <a:ea typeface="Times New Roman" panose="02020603050405020304" pitchFamily="18" charset="0"/>
                <a:cs typeface="ArialMT"/>
              </a:rPr>
              <a:t>.</a:t>
            </a:r>
            <a:endParaRPr lang="es-UY" sz="2800" dirty="0">
              <a:solidFill>
                <a:prstClr val="black"/>
              </a:solidFill>
              <a:latin typeface="Times New Roman" panose="02020603050405020304" pitchFamily="18" charset="0"/>
              <a:ea typeface="Times New Roman" panose="02020603050405020304" pitchFamily="18" charset="0"/>
            </a:endParaRPr>
          </a:p>
          <a:p>
            <a:r>
              <a:rPr lang="es-ES_tradnl" dirty="0">
                <a:solidFill>
                  <a:prstClr val="black"/>
                </a:solidFill>
                <a:latin typeface="Comic Sans MS" panose="030F0702030302020204" pitchFamily="66" charset="0"/>
                <a:ea typeface="Times New Roman" panose="02020603050405020304" pitchFamily="18" charset="0"/>
                <a:cs typeface="ArialMT"/>
              </a:rPr>
              <a:t> </a:t>
            </a:r>
            <a:endParaRPr lang="es-ES_tradnl" dirty="0" smtClean="0">
              <a:solidFill>
                <a:prstClr val="black"/>
              </a:solidFill>
              <a:latin typeface="Comic Sans MS" panose="030F0702030302020204" pitchFamily="66" charset="0"/>
              <a:ea typeface="Times New Roman" panose="02020603050405020304" pitchFamily="18" charset="0"/>
              <a:cs typeface="ArialMT"/>
            </a:endParaRPr>
          </a:p>
          <a:p>
            <a:endParaRPr lang="es-UY" sz="2800" dirty="0">
              <a:solidFill>
                <a:prstClr val="black"/>
              </a:solidFill>
              <a:latin typeface="Times New Roman" panose="02020603050405020304" pitchFamily="18" charset="0"/>
              <a:ea typeface="Times New Roman" panose="02020603050405020304" pitchFamily="18" charset="0"/>
            </a:endParaRPr>
          </a:p>
          <a:p>
            <a:r>
              <a:rPr lang="es-ES_tradnl" dirty="0">
                <a:solidFill>
                  <a:prstClr val="black"/>
                </a:solidFill>
                <a:latin typeface="Comic Sans MS" panose="030F0702030302020204" pitchFamily="66" charset="0"/>
                <a:ea typeface="Times New Roman" panose="02020603050405020304" pitchFamily="18" charset="0"/>
                <a:cs typeface="ArialMT"/>
              </a:rPr>
              <a:t>Los </a:t>
            </a:r>
            <a:r>
              <a:rPr lang="es-ES_tradnl" b="1" dirty="0">
                <a:solidFill>
                  <a:prstClr val="black"/>
                </a:solidFill>
                <a:latin typeface="Comic Sans MS" panose="030F0702030302020204" pitchFamily="66" charset="0"/>
                <a:ea typeface="Times New Roman" panose="02020603050405020304" pitchFamily="18" charset="0"/>
                <a:cs typeface="ArialMT"/>
              </a:rPr>
              <a:t>hechos económicos</a:t>
            </a:r>
            <a:r>
              <a:rPr lang="es-ES_tradnl" dirty="0">
                <a:solidFill>
                  <a:prstClr val="black"/>
                </a:solidFill>
                <a:latin typeface="Comic Sans MS" panose="030F0702030302020204" pitchFamily="66" charset="0"/>
                <a:ea typeface="Times New Roman" panose="02020603050405020304" pitchFamily="18" charset="0"/>
                <a:cs typeface="ArialMT"/>
              </a:rPr>
              <a:t> son los que tienen un contenido económico, importan una variación </a:t>
            </a:r>
            <a:r>
              <a:rPr lang="es-ES_tradnl" dirty="0" smtClean="0">
                <a:solidFill>
                  <a:prstClr val="black"/>
                </a:solidFill>
                <a:latin typeface="Comic Sans MS" panose="030F0702030302020204" pitchFamily="66" charset="0"/>
                <a:ea typeface="Times New Roman" panose="02020603050405020304" pitchFamily="18" charset="0"/>
                <a:cs typeface="ArialMT"/>
              </a:rPr>
              <a:t>en </a:t>
            </a:r>
            <a:r>
              <a:rPr lang="es-ES_tradnl" dirty="0">
                <a:solidFill>
                  <a:prstClr val="black"/>
                </a:solidFill>
                <a:latin typeface="Comic Sans MS" panose="030F0702030302020204" pitchFamily="66" charset="0"/>
                <a:ea typeface="Times New Roman" panose="02020603050405020304" pitchFamily="18" charset="0"/>
                <a:cs typeface="ArialMT"/>
              </a:rPr>
              <a:t>la especie o en el </a:t>
            </a:r>
            <a:endParaRPr lang="es-ES_tradnl" dirty="0" smtClean="0">
              <a:solidFill>
                <a:prstClr val="black"/>
              </a:solidFill>
              <a:latin typeface="Comic Sans MS" panose="030F0702030302020204" pitchFamily="66" charset="0"/>
              <a:ea typeface="Times New Roman" panose="02020603050405020304" pitchFamily="18" charset="0"/>
              <a:cs typeface="ArialMT"/>
            </a:endParaRPr>
          </a:p>
          <a:p>
            <a:r>
              <a:rPr lang="es-ES_tradnl" dirty="0" smtClean="0">
                <a:solidFill>
                  <a:prstClr val="black"/>
                </a:solidFill>
                <a:latin typeface="Comic Sans MS" panose="030F0702030302020204" pitchFamily="66" charset="0"/>
                <a:ea typeface="Times New Roman" panose="02020603050405020304" pitchFamily="18" charset="0"/>
                <a:cs typeface="ArialMT"/>
              </a:rPr>
              <a:t>valor </a:t>
            </a:r>
            <a:r>
              <a:rPr lang="es-ES_tradnl" dirty="0">
                <a:solidFill>
                  <a:prstClr val="black"/>
                </a:solidFill>
                <a:latin typeface="Comic Sans MS" panose="030F0702030302020204" pitchFamily="66" charset="0"/>
                <a:ea typeface="Times New Roman" panose="02020603050405020304" pitchFamily="18" charset="0"/>
                <a:cs typeface="ArialMT"/>
              </a:rPr>
              <a:t>o en la calidad o en la situación jurídica de los bienes de la empresa. </a:t>
            </a:r>
            <a:endParaRPr lang="es-ES_tradnl" dirty="0" smtClean="0">
              <a:solidFill>
                <a:prstClr val="black"/>
              </a:solidFill>
              <a:latin typeface="Comic Sans MS" panose="030F0702030302020204" pitchFamily="66" charset="0"/>
              <a:ea typeface="Times New Roman" panose="02020603050405020304" pitchFamily="18" charset="0"/>
              <a:cs typeface="ArialMT"/>
            </a:endParaRPr>
          </a:p>
          <a:p>
            <a:r>
              <a:rPr lang="es-ES_tradnl" dirty="0" smtClean="0">
                <a:solidFill>
                  <a:prstClr val="black"/>
                </a:solidFill>
                <a:latin typeface="Comic Sans MS" panose="030F0702030302020204" pitchFamily="66" charset="0"/>
                <a:ea typeface="Times New Roman" panose="02020603050405020304" pitchFamily="18" charset="0"/>
                <a:cs typeface="ArialMT"/>
              </a:rPr>
              <a:t>Son </a:t>
            </a:r>
            <a:r>
              <a:rPr lang="es-ES_tradnl" dirty="0">
                <a:solidFill>
                  <a:prstClr val="black"/>
                </a:solidFill>
                <a:latin typeface="Comic Sans MS" panose="030F0702030302020204" pitchFamily="66" charset="0"/>
                <a:ea typeface="Times New Roman" panose="02020603050405020304" pitchFamily="18" charset="0"/>
                <a:cs typeface="ArialMT"/>
              </a:rPr>
              <a:t>registrados por la contabilidad.</a:t>
            </a:r>
            <a:endParaRPr lang="es-UY" sz="2800" dirty="0">
              <a:solidFill>
                <a:prstClr val="black"/>
              </a:solidFill>
              <a:latin typeface="Times New Roman" panose="02020603050405020304" pitchFamily="18" charset="0"/>
              <a:ea typeface="Times New Roman" panose="02020603050405020304" pitchFamily="18" charset="0"/>
            </a:endParaRPr>
          </a:p>
          <a:p>
            <a:endParaRPr lang="es-ES_tradnl" dirty="0" smtClean="0">
              <a:solidFill>
                <a:prstClr val="black"/>
              </a:solidFill>
              <a:latin typeface="Comic Sans MS" panose="030F0702030302020204" pitchFamily="66" charset="0"/>
              <a:ea typeface="Times New Roman" panose="02020603050405020304" pitchFamily="18" charset="0"/>
              <a:cs typeface="ArialMT"/>
            </a:endParaRPr>
          </a:p>
          <a:p>
            <a:r>
              <a:rPr lang="es-ES_tradnl" dirty="0">
                <a:solidFill>
                  <a:prstClr val="black"/>
                </a:solidFill>
                <a:latin typeface="Comic Sans MS" panose="030F0702030302020204" pitchFamily="66" charset="0"/>
                <a:ea typeface="Times New Roman" panose="02020603050405020304" pitchFamily="18" charset="0"/>
                <a:cs typeface="ArialMT"/>
              </a:rPr>
              <a:t> </a:t>
            </a:r>
            <a:endParaRPr lang="es-UY" sz="2800" dirty="0">
              <a:solidFill>
                <a:prstClr val="black"/>
              </a:solidFill>
              <a:latin typeface="Times New Roman" panose="02020603050405020304" pitchFamily="18" charset="0"/>
              <a:ea typeface="Times New Roman" panose="02020603050405020304" pitchFamily="18" charset="0"/>
            </a:endParaRPr>
          </a:p>
          <a:p>
            <a:r>
              <a:rPr lang="es-ES_tradnl" dirty="0">
                <a:solidFill>
                  <a:prstClr val="black"/>
                </a:solidFill>
                <a:latin typeface="Comic Sans MS" panose="030F0702030302020204" pitchFamily="66" charset="0"/>
                <a:ea typeface="Times New Roman" panose="02020603050405020304" pitchFamily="18" charset="0"/>
                <a:cs typeface="ArialMT"/>
              </a:rPr>
              <a:t>Los </a:t>
            </a:r>
            <a:r>
              <a:rPr lang="es-ES_tradnl" b="1" dirty="0">
                <a:solidFill>
                  <a:prstClr val="black"/>
                </a:solidFill>
                <a:latin typeface="Comic Sans MS" panose="030F0702030302020204" pitchFamily="66" charset="0"/>
                <a:ea typeface="Times New Roman" panose="02020603050405020304" pitchFamily="18" charset="0"/>
                <a:cs typeface="ArialMT"/>
              </a:rPr>
              <a:t>actos administrativos</a:t>
            </a:r>
            <a:r>
              <a:rPr lang="es-ES_tradnl" dirty="0">
                <a:solidFill>
                  <a:prstClr val="black"/>
                </a:solidFill>
                <a:latin typeface="Comic Sans MS" panose="030F0702030302020204" pitchFamily="66" charset="0"/>
                <a:ea typeface="Times New Roman" panose="02020603050405020304" pitchFamily="18" charset="0"/>
                <a:cs typeface="ArialMT"/>
              </a:rPr>
              <a:t> carecen del aspecto económico, no alteran los elementos constitutivos </a:t>
            </a:r>
            <a:r>
              <a:rPr lang="es-ES_tradnl" dirty="0" smtClean="0">
                <a:solidFill>
                  <a:prstClr val="black"/>
                </a:solidFill>
                <a:latin typeface="Comic Sans MS" panose="030F0702030302020204" pitchFamily="66" charset="0"/>
                <a:ea typeface="Times New Roman" panose="02020603050405020304" pitchFamily="18" charset="0"/>
                <a:cs typeface="ArialMT"/>
              </a:rPr>
              <a:t>del </a:t>
            </a:r>
            <a:r>
              <a:rPr lang="es-ES_tradnl" dirty="0">
                <a:solidFill>
                  <a:prstClr val="black"/>
                </a:solidFill>
                <a:latin typeface="Comic Sans MS" panose="030F0702030302020204" pitchFamily="66" charset="0"/>
                <a:ea typeface="Times New Roman" panose="02020603050405020304" pitchFamily="18" charset="0"/>
                <a:cs typeface="ArialMT"/>
              </a:rPr>
              <a:t>patrimonio, </a:t>
            </a:r>
            <a:endParaRPr lang="es-ES_tradnl" dirty="0" smtClean="0">
              <a:solidFill>
                <a:prstClr val="black"/>
              </a:solidFill>
              <a:latin typeface="Comic Sans MS" panose="030F0702030302020204" pitchFamily="66" charset="0"/>
              <a:ea typeface="Times New Roman" panose="02020603050405020304" pitchFamily="18" charset="0"/>
              <a:cs typeface="ArialMT"/>
            </a:endParaRPr>
          </a:p>
          <a:p>
            <a:r>
              <a:rPr lang="es-ES_tradnl" dirty="0" smtClean="0">
                <a:solidFill>
                  <a:prstClr val="black"/>
                </a:solidFill>
                <a:latin typeface="Comic Sans MS" panose="030F0702030302020204" pitchFamily="66" charset="0"/>
                <a:ea typeface="Times New Roman" panose="02020603050405020304" pitchFamily="18" charset="0"/>
                <a:cs typeface="ArialMT"/>
              </a:rPr>
              <a:t>pero </a:t>
            </a:r>
            <a:r>
              <a:rPr lang="es-ES_tradnl" dirty="0">
                <a:solidFill>
                  <a:prstClr val="black"/>
                </a:solidFill>
                <a:latin typeface="Comic Sans MS" panose="030F0702030302020204" pitchFamily="66" charset="0"/>
                <a:ea typeface="Times New Roman" panose="02020603050405020304" pitchFamily="18" charset="0"/>
                <a:cs typeface="ArialMT"/>
              </a:rPr>
              <a:t>son igualmente necesarios para preparar y asegurar el cumplimiento de los </a:t>
            </a:r>
            <a:r>
              <a:rPr lang="es-ES_tradnl" dirty="0" smtClean="0">
                <a:solidFill>
                  <a:prstClr val="black"/>
                </a:solidFill>
                <a:latin typeface="Comic Sans MS" panose="030F0702030302020204" pitchFamily="66" charset="0"/>
                <a:ea typeface="Times New Roman" panose="02020603050405020304" pitchFamily="18" charset="0"/>
                <a:cs typeface="ArialMT"/>
              </a:rPr>
              <a:t>hechos </a:t>
            </a:r>
            <a:r>
              <a:rPr lang="es-ES_tradnl" dirty="0">
                <a:solidFill>
                  <a:prstClr val="black"/>
                </a:solidFill>
                <a:latin typeface="Comic Sans MS" panose="030F0702030302020204" pitchFamily="66" charset="0"/>
                <a:ea typeface="Times New Roman" panose="02020603050405020304" pitchFamily="18" charset="0"/>
                <a:cs typeface="ArialMT"/>
              </a:rPr>
              <a:t>económicos o para controlarlos. </a:t>
            </a:r>
            <a:endParaRPr lang="es-UY" sz="2800" dirty="0">
              <a:solidFill>
                <a:prstClr val="black"/>
              </a:solidFill>
              <a:latin typeface="Times New Roman" panose="02020603050405020304" pitchFamily="18" charset="0"/>
              <a:ea typeface="Times New Roman" panose="02020603050405020304" pitchFamily="18" charset="0"/>
            </a:endParaRPr>
          </a:p>
          <a:p>
            <a:endParaRPr lang="es-ES_tradnl" dirty="0" smtClean="0">
              <a:solidFill>
                <a:prstClr val="black"/>
              </a:solidFill>
              <a:latin typeface="Comic Sans MS" panose="030F0702030302020204" pitchFamily="66" charset="0"/>
              <a:ea typeface="Times New Roman" panose="02020603050405020304" pitchFamily="18" charset="0"/>
              <a:cs typeface="ArialMT"/>
            </a:endParaRPr>
          </a:p>
          <a:p>
            <a:r>
              <a:rPr lang="es-ES_tradnl" dirty="0">
                <a:solidFill>
                  <a:prstClr val="black"/>
                </a:solidFill>
                <a:latin typeface="Comic Sans MS" panose="030F0702030302020204" pitchFamily="66" charset="0"/>
                <a:ea typeface="Times New Roman" panose="02020603050405020304" pitchFamily="18" charset="0"/>
                <a:cs typeface="ArialMT"/>
              </a:rPr>
              <a:t> </a:t>
            </a:r>
            <a:endParaRPr lang="es-UY" sz="2800" dirty="0">
              <a:solidFill>
                <a:prstClr val="black"/>
              </a:solidFill>
              <a:latin typeface="Times New Roman" panose="02020603050405020304" pitchFamily="18" charset="0"/>
              <a:ea typeface="Times New Roman" panose="02020603050405020304" pitchFamily="18" charset="0"/>
            </a:endParaRPr>
          </a:p>
          <a:p>
            <a:r>
              <a:rPr lang="es-ES_tradnl" dirty="0" smtClean="0">
                <a:solidFill>
                  <a:prstClr val="black"/>
                </a:solidFill>
                <a:latin typeface="Comic Sans MS" panose="030F0702030302020204" pitchFamily="66" charset="0"/>
                <a:ea typeface="Times New Roman" panose="02020603050405020304" pitchFamily="18" charset="0"/>
                <a:cs typeface="ArialMT"/>
              </a:rPr>
              <a:t>La </a:t>
            </a:r>
            <a:r>
              <a:rPr lang="es-ES_tradnl" dirty="0">
                <a:solidFill>
                  <a:prstClr val="black"/>
                </a:solidFill>
                <a:latin typeface="Comic Sans MS" panose="030F0702030302020204" pitchFamily="66" charset="0"/>
                <a:ea typeface="Times New Roman" panose="02020603050405020304" pitchFamily="18" charset="0"/>
                <a:cs typeface="ArialMT"/>
              </a:rPr>
              <a:t>decisión de comprar una máquina, por ejemplo, es un </a:t>
            </a:r>
            <a:r>
              <a:rPr lang="es-ES_tradnl" dirty="0" smtClean="0">
                <a:solidFill>
                  <a:prstClr val="black"/>
                </a:solidFill>
                <a:latin typeface="Comic Sans MS" panose="030F0702030302020204" pitchFamily="66" charset="0"/>
                <a:ea typeface="Times New Roman" panose="02020603050405020304" pitchFamily="18" charset="0"/>
                <a:cs typeface="ArialMT"/>
              </a:rPr>
              <a:t>acto </a:t>
            </a:r>
            <a:r>
              <a:rPr lang="es-ES_tradnl" dirty="0">
                <a:solidFill>
                  <a:prstClr val="black"/>
                </a:solidFill>
                <a:latin typeface="Comic Sans MS" panose="030F0702030302020204" pitchFamily="66" charset="0"/>
                <a:ea typeface="Times New Roman" panose="02020603050405020304" pitchFamily="18" charset="0"/>
                <a:cs typeface="ArialMT"/>
              </a:rPr>
              <a:t>administrativo, pero es su compra lo que constituye </a:t>
            </a:r>
            <a:endParaRPr lang="es-ES_tradnl" dirty="0" smtClean="0">
              <a:solidFill>
                <a:prstClr val="black"/>
              </a:solidFill>
              <a:latin typeface="Comic Sans MS" panose="030F0702030302020204" pitchFamily="66" charset="0"/>
              <a:ea typeface="Times New Roman" panose="02020603050405020304" pitchFamily="18" charset="0"/>
              <a:cs typeface="ArialMT"/>
            </a:endParaRPr>
          </a:p>
          <a:p>
            <a:r>
              <a:rPr lang="es-ES_tradnl" dirty="0" smtClean="0">
                <a:solidFill>
                  <a:prstClr val="black"/>
                </a:solidFill>
                <a:latin typeface="Comic Sans MS" panose="030F0702030302020204" pitchFamily="66" charset="0"/>
                <a:ea typeface="Times New Roman" panose="02020603050405020304" pitchFamily="18" charset="0"/>
                <a:cs typeface="ArialMT"/>
              </a:rPr>
              <a:t>un </a:t>
            </a:r>
            <a:r>
              <a:rPr lang="es-ES_tradnl" dirty="0">
                <a:solidFill>
                  <a:prstClr val="black"/>
                </a:solidFill>
                <a:latin typeface="Comic Sans MS" panose="030F0702030302020204" pitchFamily="66" charset="0"/>
                <a:ea typeface="Times New Roman" panose="02020603050405020304" pitchFamily="18" charset="0"/>
                <a:cs typeface="ArialMT"/>
              </a:rPr>
              <a:t>hecho económico.</a:t>
            </a:r>
            <a:endParaRPr lang="es-UY" sz="2800" dirty="0">
              <a:solidFill>
                <a:prstClr val="black"/>
              </a:solidFill>
              <a:latin typeface="Times New Roman" panose="02020603050405020304" pitchFamily="18" charset="0"/>
              <a:ea typeface="Times New Roman" panose="02020603050405020304" pitchFamily="18" charset="0"/>
            </a:endParaRPr>
          </a:p>
          <a:p>
            <a:r>
              <a:rPr lang="es-ES_tradnl" dirty="0">
                <a:solidFill>
                  <a:prstClr val="black"/>
                </a:solidFill>
                <a:latin typeface="Comic Sans MS" panose="030F0702030302020204" pitchFamily="66" charset="0"/>
                <a:ea typeface="Times New Roman" panose="02020603050405020304" pitchFamily="18" charset="0"/>
                <a:cs typeface="ArialMT"/>
              </a:rPr>
              <a:t> </a:t>
            </a:r>
            <a:endParaRPr lang="es-UY"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226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1664" y="1637182"/>
            <a:ext cx="10984523" cy="3139321"/>
          </a:xfrm>
          <a:prstGeom prst="rect">
            <a:avLst/>
          </a:prstGeom>
        </p:spPr>
        <p:txBody>
          <a:bodyPr wrap="square">
            <a:spAutoFit/>
          </a:bodyPr>
          <a:lstStyle/>
          <a:p>
            <a:r>
              <a:rPr lang="es-ES_tradnl" dirty="0">
                <a:solidFill>
                  <a:prstClr val="black"/>
                </a:solidFill>
                <a:latin typeface="Comic Sans MS" panose="030F0702030302020204" pitchFamily="66" charset="0"/>
                <a:ea typeface="Times New Roman" panose="02020603050405020304" pitchFamily="18" charset="0"/>
                <a:cs typeface="ArialMT"/>
              </a:rPr>
              <a:t> </a:t>
            </a:r>
            <a:endParaRPr lang="es-UY" sz="2800" dirty="0">
              <a:solidFill>
                <a:prstClr val="black"/>
              </a:solidFill>
              <a:latin typeface="Times New Roman" panose="02020603050405020304" pitchFamily="18" charset="0"/>
              <a:ea typeface="Times New Roman" panose="02020603050405020304" pitchFamily="18" charset="0"/>
            </a:endParaRPr>
          </a:p>
          <a:p>
            <a:r>
              <a:rPr lang="es-ES_tradnl" dirty="0">
                <a:solidFill>
                  <a:prstClr val="black"/>
                </a:solidFill>
                <a:latin typeface="Comic Sans MS" panose="030F0702030302020204" pitchFamily="66" charset="0"/>
                <a:ea typeface="Times New Roman" panose="02020603050405020304" pitchFamily="18" charset="0"/>
                <a:cs typeface="ArialMT"/>
              </a:rPr>
              <a:t> </a:t>
            </a:r>
            <a:r>
              <a:rPr lang="es-ES_tradnl" dirty="0" smtClean="0">
                <a:solidFill>
                  <a:prstClr val="black"/>
                </a:solidFill>
                <a:latin typeface="Comic Sans MS" panose="030F0702030302020204" pitchFamily="66" charset="0"/>
                <a:ea typeface="Times New Roman" panose="02020603050405020304" pitchFamily="18" charset="0"/>
                <a:cs typeface="ArialMT"/>
              </a:rPr>
              <a:t>     HECHO </a:t>
            </a:r>
          </a:p>
          <a:p>
            <a:r>
              <a:rPr lang="es-ES_tradnl" dirty="0">
                <a:solidFill>
                  <a:prstClr val="black"/>
                </a:solidFill>
                <a:latin typeface="Comic Sans MS" panose="030F0702030302020204" pitchFamily="66" charset="0"/>
                <a:ea typeface="Times New Roman" panose="02020603050405020304" pitchFamily="18" charset="0"/>
                <a:cs typeface="ArialMT"/>
              </a:rPr>
              <a:t> </a:t>
            </a:r>
            <a:r>
              <a:rPr lang="es-ES_tradnl" dirty="0" smtClean="0">
                <a:solidFill>
                  <a:prstClr val="black"/>
                </a:solidFill>
                <a:latin typeface="Comic Sans MS" panose="030F0702030302020204" pitchFamily="66" charset="0"/>
                <a:ea typeface="Times New Roman" panose="02020603050405020304" pitchFamily="18" charset="0"/>
                <a:cs typeface="ArialMT"/>
              </a:rPr>
              <a:t>     ECONÓMICO</a:t>
            </a:r>
            <a:r>
              <a:rPr lang="es-ES_tradnl" dirty="0">
                <a:solidFill>
                  <a:prstClr val="black"/>
                </a:solidFill>
                <a:latin typeface="Comic Sans MS" panose="030F0702030302020204" pitchFamily="66" charset="0"/>
                <a:ea typeface="Times New Roman" panose="02020603050405020304" pitchFamily="18" charset="0"/>
                <a:cs typeface="ArialMT"/>
              </a:rPr>
              <a:t>.......................COMPROBANTE....................REGISTRACIÓN............ARCHIVO</a:t>
            </a:r>
            <a:endParaRPr lang="es-UY" sz="2800" dirty="0">
              <a:solidFill>
                <a:prstClr val="black"/>
              </a:solidFill>
              <a:latin typeface="Times New Roman" panose="02020603050405020304" pitchFamily="18" charset="0"/>
              <a:ea typeface="Times New Roman" panose="02020603050405020304" pitchFamily="18" charset="0"/>
            </a:endParaRPr>
          </a:p>
          <a:p>
            <a:pPr>
              <a:tabLst>
                <a:tab pos="274320" algn="l"/>
                <a:tab pos="1371600" algn="l"/>
              </a:tabLst>
            </a:pPr>
            <a:r>
              <a:rPr lang="es-UY" kern="150" spc="-15" dirty="0">
                <a:solidFill>
                  <a:prstClr val="black"/>
                </a:solidFill>
                <a:latin typeface="Comic Sans MS" panose="030F0702030302020204" pitchFamily="66" charset="0"/>
                <a:ea typeface="DejaVu Sans"/>
                <a:cs typeface="DejaVu Sans"/>
              </a:rPr>
              <a:t>		     </a:t>
            </a:r>
            <a:endParaRPr lang="es-UY" sz="2800" kern="150" dirty="0">
              <a:solidFill>
                <a:prstClr val="black"/>
              </a:solidFill>
              <a:latin typeface="Times New Roman" panose="02020603050405020304" pitchFamily="18" charset="0"/>
              <a:ea typeface="DejaVu Sans"/>
              <a:cs typeface="DejaVu Sans"/>
            </a:endParaRPr>
          </a:p>
          <a:p>
            <a:pPr marL="449580" indent="-449580">
              <a:tabLst>
                <a:tab pos="274320" algn="l"/>
                <a:tab pos="1371600" algn="l"/>
              </a:tabLst>
            </a:pPr>
            <a:r>
              <a:rPr lang="es-UY" kern="150" spc="-15" dirty="0">
                <a:solidFill>
                  <a:prstClr val="black"/>
                </a:solidFill>
                <a:latin typeface="Comic Sans MS" panose="030F0702030302020204" pitchFamily="66" charset="0"/>
                <a:ea typeface="DejaVu Sans"/>
                <a:cs typeface="DejaVu Sans"/>
              </a:rPr>
              <a:t>		       </a:t>
            </a:r>
            <a:endParaRPr lang="es-UY" kern="150" spc="-15" dirty="0" smtClean="0">
              <a:solidFill>
                <a:prstClr val="black"/>
              </a:solidFill>
              <a:latin typeface="Comic Sans MS" panose="030F0702030302020204" pitchFamily="66" charset="0"/>
              <a:ea typeface="DejaVu Sans"/>
              <a:cs typeface="DejaVu Sans"/>
            </a:endParaRPr>
          </a:p>
          <a:p>
            <a:pPr marL="449580" indent="-449580">
              <a:tabLst>
                <a:tab pos="274320" algn="l"/>
                <a:tab pos="1371600" algn="l"/>
              </a:tabLst>
            </a:pPr>
            <a:endParaRPr lang="es-UY" kern="150" spc="-15" dirty="0">
              <a:solidFill>
                <a:prstClr val="black"/>
              </a:solidFill>
              <a:latin typeface="Comic Sans MS" panose="030F0702030302020204" pitchFamily="66" charset="0"/>
              <a:ea typeface="DejaVu Sans"/>
              <a:cs typeface="DejaVu Sans"/>
            </a:endParaRPr>
          </a:p>
          <a:p>
            <a:pPr marL="449580" indent="-449580">
              <a:tabLst>
                <a:tab pos="274320" algn="l"/>
                <a:tab pos="1371600" algn="l"/>
              </a:tabLst>
            </a:pPr>
            <a:r>
              <a:rPr lang="es-UY" kern="150" spc="-15" dirty="0" smtClean="0">
                <a:solidFill>
                  <a:prstClr val="black"/>
                </a:solidFill>
                <a:latin typeface="Comic Sans MS" panose="030F0702030302020204" pitchFamily="66" charset="0"/>
                <a:ea typeface="DejaVu Sans"/>
                <a:cs typeface="DejaVu Sans"/>
              </a:rPr>
              <a:t>   </a:t>
            </a:r>
            <a:endParaRPr lang="es-UY" kern="150" spc="-15" dirty="0">
              <a:solidFill>
                <a:prstClr val="black"/>
              </a:solidFill>
              <a:latin typeface="Comic Sans MS" panose="030F0702030302020204" pitchFamily="66" charset="0"/>
              <a:ea typeface="DejaVu Sans"/>
              <a:cs typeface="DejaVu Sans"/>
            </a:endParaRPr>
          </a:p>
          <a:p>
            <a:pPr marL="449580" indent="-449580">
              <a:tabLst>
                <a:tab pos="274320" algn="l"/>
                <a:tab pos="1371600" algn="l"/>
              </a:tabLst>
            </a:pPr>
            <a:endParaRPr lang="es-UY" kern="150" spc="-15" dirty="0">
              <a:solidFill>
                <a:prstClr val="black"/>
              </a:solidFill>
              <a:latin typeface="Comic Sans MS" panose="030F0702030302020204" pitchFamily="66" charset="0"/>
              <a:ea typeface="DejaVu Sans"/>
              <a:cs typeface="DejaVu Sans"/>
            </a:endParaRPr>
          </a:p>
          <a:p>
            <a:pPr marL="449580" indent="-449580">
              <a:tabLst>
                <a:tab pos="274320" algn="l"/>
                <a:tab pos="1371600" algn="l"/>
              </a:tabLst>
            </a:pPr>
            <a:r>
              <a:rPr lang="es-UY" kern="150" spc="-15" dirty="0" smtClean="0">
                <a:solidFill>
                  <a:prstClr val="black"/>
                </a:solidFill>
                <a:latin typeface="Comic Sans MS" panose="030F0702030302020204" pitchFamily="66" charset="0"/>
                <a:ea typeface="DejaVu Sans"/>
                <a:cs typeface="DejaVu Sans"/>
              </a:rPr>
              <a:t>       ACTO</a:t>
            </a:r>
            <a:r>
              <a:rPr lang="es-UY" kern="150" spc="-15" dirty="0">
                <a:solidFill>
                  <a:prstClr val="black"/>
                </a:solidFill>
                <a:latin typeface="Comic Sans MS" panose="030F0702030302020204" pitchFamily="66" charset="0"/>
                <a:ea typeface="DejaVu Sans"/>
                <a:cs typeface="DejaVu Sans"/>
              </a:rPr>
              <a:t>	     </a:t>
            </a:r>
            <a:r>
              <a:rPr lang="es-UY" kern="150" spc="-15" dirty="0" smtClean="0">
                <a:solidFill>
                  <a:prstClr val="black"/>
                </a:solidFill>
                <a:latin typeface="Comic Sans MS" panose="030F0702030302020204" pitchFamily="66" charset="0"/>
                <a:ea typeface="DejaVu Sans"/>
                <a:cs typeface="DejaVu Sans"/>
              </a:rPr>
              <a:t>                     HECHO ADMINISTRATIVO……...</a:t>
            </a:r>
            <a:r>
              <a:rPr lang="es-UY" kern="150" spc="-15" dirty="0">
                <a:solidFill>
                  <a:prstClr val="black"/>
                </a:solidFill>
                <a:latin typeface="Comic Sans MS" panose="030F0702030302020204" pitchFamily="66" charset="0"/>
                <a:ea typeface="DejaVu Sans"/>
                <a:cs typeface="DejaVu Sans"/>
              </a:rPr>
              <a:t>ECONÓMICO</a:t>
            </a:r>
            <a:r>
              <a:rPr lang="es-UY" kern="150" spc="-15" dirty="0" smtClean="0">
                <a:solidFill>
                  <a:prstClr val="black"/>
                </a:solidFill>
                <a:latin typeface="Comic Sans MS" panose="030F0702030302020204" pitchFamily="66" charset="0"/>
                <a:ea typeface="DejaVu Sans"/>
                <a:cs typeface="DejaVu Sans"/>
              </a:rPr>
              <a:t>…....</a:t>
            </a:r>
            <a:r>
              <a:rPr lang="es-UY" kern="150" spc="-15" dirty="0">
                <a:solidFill>
                  <a:prstClr val="black"/>
                </a:solidFill>
                <a:latin typeface="Comic Sans MS" panose="030F0702030302020204" pitchFamily="66" charset="0"/>
                <a:ea typeface="DejaVu Sans"/>
                <a:cs typeface="DejaVu Sans"/>
              </a:rPr>
              <a:t>COMPROBANTE</a:t>
            </a:r>
            <a:r>
              <a:rPr lang="es-UY" kern="150" spc="-15" dirty="0" smtClean="0">
                <a:solidFill>
                  <a:prstClr val="black"/>
                </a:solidFill>
                <a:latin typeface="Comic Sans MS" panose="030F0702030302020204" pitchFamily="66" charset="0"/>
                <a:ea typeface="DejaVu Sans"/>
                <a:cs typeface="DejaVu Sans"/>
              </a:rPr>
              <a:t>…….</a:t>
            </a:r>
            <a:r>
              <a:rPr lang="es-UY" kern="150" spc="-15" dirty="0">
                <a:solidFill>
                  <a:prstClr val="black"/>
                </a:solidFill>
                <a:latin typeface="Comic Sans MS" panose="030F0702030302020204" pitchFamily="66" charset="0"/>
                <a:ea typeface="DejaVu Sans"/>
                <a:cs typeface="DejaVu Sans"/>
              </a:rPr>
              <a:t>REGISTRACIÓN</a:t>
            </a:r>
            <a:r>
              <a:rPr lang="es-UY" kern="150" spc="-15" dirty="0" smtClean="0">
                <a:solidFill>
                  <a:prstClr val="black"/>
                </a:solidFill>
                <a:latin typeface="Comic Sans MS" panose="030F0702030302020204" pitchFamily="66" charset="0"/>
                <a:ea typeface="DejaVu Sans"/>
                <a:cs typeface="DejaVu Sans"/>
              </a:rPr>
              <a:t>…..</a:t>
            </a:r>
            <a:r>
              <a:rPr lang="es-UY" kern="150" spc="-15" dirty="0">
                <a:solidFill>
                  <a:prstClr val="black"/>
                </a:solidFill>
                <a:latin typeface="Comic Sans MS" panose="030F0702030302020204" pitchFamily="66" charset="0"/>
                <a:ea typeface="DejaVu Sans"/>
                <a:cs typeface="DejaVu Sans"/>
              </a:rPr>
              <a:t>ARCHIVO</a:t>
            </a:r>
            <a:endParaRPr lang="es-UY" sz="2800" kern="150" dirty="0">
              <a:solidFill>
                <a:prstClr val="black"/>
              </a:solidFill>
              <a:latin typeface="Times New Roman" panose="02020603050405020304" pitchFamily="18" charset="0"/>
              <a:ea typeface="DejaVu Sans"/>
              <a:cs typeface="DejaVu Sans"/>
            </a:endParaRPr>
          </a:p>
          <a:p>
            <a:pPr marL="449580" indent="-449580">
              <a:tabLst>
                <a:tab pos="274320" algn="l"/>
                <a:tab pos="1371600" algn="l"/>
              </a:tabLst>
            </a:pPr>
            <a:r>
              <a:rPr lang="es-UY" kern="150" spc="-15" dirty="0">
                <a:solidFill>
                  <a:prstClr val="black"/>
                </a:solidFill>
                <a:latin typeface="Comic Sans MS" panose="030F0702030302020204" pitchFamily="66" charset="0"/>
                <a:ea typeface="DejaVu Sans"/>
                <a:cs typeface="DejaVu Sans"/>
              </a:rPr>
              <a:t> </a:t>
            </a:r>
            <a:endParaRPr lang="es-UY" sz="2800" kern="150" dirty="0">
              <a:solidFill>
                <a:prstClr val="black"/>
              </a:solidFill>
              <a:latin typeface="Times New Roman" panose="02020603050405020304" pitchFamily="18" charset="0"/>
              <a:ea typeface="DejaVu Sans"/>
              <a:cs typeface="DejaVu Sans"/>
            </a:endParaRPr>
          </a:p>
        </p:txBody>
      </p:sp>
    </p:spTree>
    <p:extLst>
      <p:ext uri="{BB962C8B-B14F-4D97-AF65-F5344CB8AC3E}">
        <p14:creationId xmlns:p14="http://schemas.microsoft.com/office/powerpoint/2010/main" val="47330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365" y="234494"/>
            <a:ext cx="12020635" cy="6186309"/>
          </a:xfrm>
          <a:prstGeom prst="rect">
            <a:avLst/>
          </a:prstGeom>
        </p:spPr>
        <p:txBody>
          <a:bodyPr wrap="square">
            <a:spAutoFit/>
          </a:bodyPr>
          <a:lstStyle/>
          <a:p>
            <a:pPr algn="ctr"/>
            <a:r>
              <a:rPr lang="es-ES_tradnl" b="1" dirty="0">
                <a:solidFill>
                  <a:srgbClr val="FF0000"/>
                </a:solidFill>
                <a:highlight>
                  <a:srgbClr val="FFFF00"/>
                </a:highlight>
                <a:latin typeface="Comic Sans MS" panose="030F0702030302020204" pitchFamily="66" charset="0"/>
                <a:ea typeface="Times New Roman" panose="02020603050405020304" pitchFamily="18" charset="0"/>
                <a:cs typeface="Arial-BoldMT"/>
              </a:rPr>
              <a:t>Funciones de los comprobantes</a:t>
            </a:r>
            <a:r>
              <a:rPr lang="es-ES_tradnl" b="1" dirty="0" smtClean="0">
                <a:solidFill>
                  <a:srgbClr val="FF0000"/>
                </a:solidFill>
                <a:highlight>
                  <a:srgbClr val="FFFF00"/>
                </a:highlight>
                <a:latin typeface="Comic Sans MS" panose="030F0702030302020204" pitchFamily="66" charset="0"/>
                <a:ea typeface="Times New Roman" panose="02020603050405020304" pitchFamily="18" charset="0"/>
                <a:cs typeface="Arial-BoldMT"/>
              </a:rPr>
              <a:t>:</a:t>
            </a:r>
          </a:p>
          <a:p>
            <a:pPr algn="ctr"/>
            <a:endParaRPr lang="es-UY" dirty="0">
              <a:solidFill>
                <a:prstClr val="black"/>
              </a:solidFill>
              <a:latin typeface="Comic Sans MS" panose="030F0702030302020204" pitchFamily="66" charset="0"/>
              <a:ea typeface="Times New Roman" panose="02020603050405020304" pitchFamily="18" charset="0"/>
            </a:endParaRPr>
          </a:p>
          <a:p>
            <a:r>
              <a:rPr lang="es-ES_tradnl" b="1" dirty="0">
                <a:solidFill>
                  <a:srgbClr val="FF0000"/>
                </a:solidFill>
                <a:latin typeface="Comic Sans MS" panose="030F0702030302020204" pitchFamily="66" charset="0"/>
                <a:ea typeface="Times New Roman" panose="02020603050405020304" pitchFamily="18" charset="0"/>
                <a:cs typeface="Arial-BoldMT"/>
              </a:rPr>
              <a:t> </a:t>
            </a:r>
            <a:endParaRPr lang="es-UY" dirty="0">
              <a:solidFill>
                <a:prstClr val="black"/>
              </a:solidFill>
              <a:latin typeface="Comic Sans MS" panose="030F0702030302020204" pitchFamily="66" charset="0"/>
              <a:ea typeface="Times New Roman" panose="02020603050405020304" pitchFamily="18" charset="0"/>
            </a:endParaRPr>
          </a:p>
          <a:p>
            <a:pPr>
              <a:buClr>
                <a:srgbClr val="FF0000"/>
              </a:buClr>
            </a:pPr>
            <a:r>
              <a:rPr lang="es-ES_tradnl" b="1" dirty="0" smtClean="0">
                <a:solidFill>
                  <a:srgbClr val="FF0000"/>
                </a:solidFill>
                <a:latin typeface="Comic Sans MS" panose="030F0702030302020204" pitchFamily="66" charset="0"/>
                <a:ea typeface="Times New Roman" panose="02020603050405020304" pitchFamily="18" charset="0"/>
                <a:cs typeface="ArialMT"/>
              </a:rPr>
              <a:t>1) </a:t>
            </a:r>
            <a:r>
              <a:rPr lang="es-ES_tradnl" b="1" i="1" u="sng" dirty="0" smtClean="0">
                <a:solidFill>
                  <a:srgbClr val="FF0000"/>
                </a:solidFill>
                <a:latin typeface="Comic Sans MS" panose="030F0702030302020204" pitchFamily="66" charset="0"/>
                <a:ea typeface="Times New Roman" panose="02020603050405020304" pitchFamily="18" charset="0"/>
                <a:cs typeface="ArialMT"/>
              </a:rPr>
              <a:t>De </a:t>
            </a:r>
            <a:r>
              <a:rPr lang="es-ES_tradnl" b="1" i="1" u="sng" dirty="0">
                <a:solidFill>
                  <a:srgbClr val="FF0000"/>
                </a:solidFill>
                <a:latin typeface="Comic Sans MS" panose="030F0702030302020204" pitchFamily="66" charset="0"/>
                <a:ea typeface="Times New Roman" panose="02020603050405020304" pitchFamily="18" charset="0"/>
                <a:cs typeface="ArialMT"/>
              </a:rPr>
              <a:t>índole contable:</a:t>
            </a:r>
            <a:r>
              <a:rPr lang="es-ES_tradnl" dirty="0">
                <a:solidFill>
                  <a:srgbClr val="FF0000"/>
                </a:solidFill>
                <a:latin typeface="Comic Sans MS" panose="030F0702030302020204" pitchFamily="66" charset="0"/>
                <a:ea typeface="Times New Roman" panose="02020603050405020304" pitchFamily="18" charset="0"/>
                <a:cs typeface="ArialMT"/>
              </a:rPr>
              <a:t> </a:t>
            </a:r>
            <a:r>
              <a:rPr lang="es-ES_tradnl" dirty="0">
                <a:solidFill>
                  <a:prstClr val="black"/>
                </a:solidFill>
                <a:latin typeface="Comic Sans MS" panose="030F0702030302020204" pitchFamily="66" charset="0"/>
                <a:ea typeface="Times New Roman" panose="02020603050405020304" pitchFamily="18" charset="0"/>
                <a:cs typeface="ArialMT"/>
              </a:rPr>
              <a:t>respaldan y aseguran la correcta registración contable. Los asientos contables deben estar respaldados por comprobantes, los mismos proporcionan la información básica (artículos, cantidades, fechas, importes, impuestos, etc.).</a:t>
            </a:r>
            <a:endParaRPr lang="es-UY" dirty="0">
              <a:solidFill>
                <a:prstClr val="black"/>
              </a:solidFill>
              <a:latin typeface="Comic Sans MS" panose="030F0702030302020204" pitchFamily="66" charset="0"/>
              <a:ea typeface="Times New Roman" panose="02020603050405020304" pitchFamily="18" charset="0"/>
              <a:cs typeface="Mangal"/>
            </a:endParaRPr>
          </a:p>
          <a:p>
            <a:pPr marL="457200"/>
            <a:r>
              <a:rPr lang="es-ES_tradnl" dirty="0">
                <a:solidFill>
                  <a:prstClr val="black"/>
                </a:solidFill>
                <a:latin typeface="Comic Sans MS" panose="030F0702030302020204" pitchFamily="66" charset="0"/>
                <a:ea typeface="Times New Roman" panose="02020603050405020304" pitchFamily="18" charset="0"/>
                <a:cs typeface="ArialMT"/>
              </a:rPr>
              <a:t> </a:t>
            </a:r>
          </a:p>
          <a:p>
            <a:pPr marL="457200"/>
            <a:endParaRPr lang="es-UY" dirty="0">
              <a:solidFill>
                <a:prstClr val="black"/>
              </a:solidFill>
              <a:latin typeface="Comic Sans MS" panose="030F0702030302020204" pitchFamily="66" charset="0"/>
              <a:ea typeface="Times New Roman" panose="02020603050405020304" pitchFamily="18" charset="0"/>
              <a:cs typeface="Mangal"/>
            </a:endParaRPr>
          </a:p>
          <a:p>
            <a:pPr>
              <a:buClr>
                <a:srgbClr val="FF0000"/>
              </a:buClr>
            </a:pPr>
            <a:r>
              <a:rPr lang="es-ES_tradnl" b="1" dirty="0" smtClean="0">
                <a:solidFill>
                  <a:srgbClr val="FF0000"/>
                </a:solidFill>
                <a:latin typeface="Comic Sans MS" panose="030F0702030302020204" pitchFamily="66" charset="0"/>
                <a:ea typeface="Times New Roman" panose="02020603050405020304" pitchFamily="18" charset="0"/>
                <a:cs typeface="ArialMT"/>
              </a:rPr>
              <a:t>2) </a:t>
            </a:r>
            <a:r>
              <a:rPr lang="es-ES_tradnl" b="1" i="1" u="sng" dirty="0" smtClean="0">
                <a:solidFill>
                  <a:srgbClr val="FF0000"/>
                </a:solidFill>
                <a:latin typeface="Comic Sans MS" panose="030F0702030302020204" pitchFamily="66" charset="0"/>
                <a:ea typeface="Times New Roman" panose="02020603050405020304" pitchFamily="18" charset="0"/>
                <a:cs typeface="ArialMT"/>
              </a:rPr>
              <a:t>De </a:t>
            </a:r>
            <a:r>
              <a:rPr lang="es-ES_tradnl" b="1" i="1" u="sng" dirty="0">
                <a:solidFill>
                  <a:srgbClr val="FF0000"/>
                </a:solidFill>
                <a:latin typeface="Comic Sans MS" panose="030F0702030302020204" pitchFamily="66" charset="0"/>
                <a:ea typeface="Times New Roman" panose="02020603050405020304" pitchFamily="18" charset="0"/>
                <a:cs typeface="ArialMT"/>
              </a:rPr>
              <a:t>índole jurídica</a:t>
            </a:r>
            <a:r>
              <a:rPr lang="es-ES_tradnl" b="1" dirty="0">
                <a:solidFill>
                  <a:srgbClr val="FF0000"/>
                </a:solidFill>
                <a:latin typeface="Comic Sans MS" panose="030F0702030302020204" pitchFamily="66" charset="0"/>
                <a:ea typeface="Times New Roman" panose="02020603050405020304" pitchFamily="18" charset="0"/>
                <a:cs typeface="ArialMT"/>
              </a:rPr>
              <a:t>:</a:t>
            </a:r>
            <a:r>
              <a:rPr lang="es-ES_tradnl" dirty="0">
                <a:solidFill>
                  <a:srgbClr val="FF0000"/>
                </a:solidFill>
                <a:latin typeface="Comic Sans MS" panose="030F0702030302020204" pitchFamily="66" charset="0"/>
                <a:ea typeface="Times New Roman" panose="02020603050405020304" pitchFamily="18" charset="0"/>
                <a:cs typeface="ArialMT"/>
              </a:rPr>
              <a:t> </a:t>
            </a:r>
            <a:r>
              <a:rPr lang="es-ES_tradnl" dirty="0">
                <a:solidFill>
                  <a:prstClr val="black"/>
                </a:solidFill>
                <a:latin typeface="Comic Sans MS" panose="030F0702030302020204" pitchFamily="66" charset="0"/>
                <a:ea typeface="Times New Roman" panose="02020603050405020304" pitchFamily="18" charset="0"/>
                <a:cs typeface="ArialMT"/>
              </a:rPr>
              <a:t>significa que la legislación da plena validez a las constancias de los libros de comercio cuyas anotaciones estén respaldadas por documentos adecuados</a:t>
            </a:r>
            <a:r>
              <a:rPr lang="es-ES_tradnl" dirty="0" smtClean="0">
                <a:solidFill>
                  <a:prstClr val="black"/>
                </a:solidFill>
                <a:latin typeface="Comic Sans MS" panose="030F0702030302020204" pitchFamily="66" charset="0"/>
                <a:ea typeface="Times New Roman" panose="02020603050405020304" pitchFamily="18" charset="0"/>
                <a:cs typeface="ArialMT"/>
              </a:rPr>
              <a:t>.</a:t>
            </a:r>
          </a:p>
          <a:p>
            <a:pPr>
              <a:buClr>
                <a:srgbClr val="FF0000"/>
              </a:buClr>
            </a:pPr>
            <a:endParaRPr lang="es-UY" dirty="0">
              <a:solidFill>
                <a:prstClr val="black"/>
              </a:solidFill>
              <a:latin typeface="Comic Sans MS" panose="030F0702030302020204" pitchFamily="66" charset="0"/>
              <a:ea typeface="Times New Roman" panose="02020603050405020304" pitchFamily="18" charset="0"/>
              <a:cs typeface="Mangal"/>
            </a:endParaRPr>
          </a:p>
          <a:p>
            <a:r>
              <a:rPr lang="es-ES_tradnl" dirty="0">
                <a:solidFill>
                  <a:prstClr val="black"/>
                </a:solidFill>
                <a:latin typeface="Comic Sans MS" panose="030F0702030302020204" pitchFamily="66" charset="0"/>
                <a:ea typeface="Times New Roman" panose="02020603050405020304" pitchFamily="18" charset="0"/>
                <a:cs typeface="ArialMT"/>
              </a:rPr>
              <a:t> </a:t>
            </a:r>
            <a:endParaRPr lang="es-UY" dirty="0" smtClean="0">
              <a:solidFill>
                <a:prstClr val="black"/>
              </a:solidFill>
              <a:latin typeface="Comic Sans MS" panose="030F0702030302020204" pitchFamily="66" charset="0"/>
              <a:ea typeface="Times New Roman" panose="02020603050405020304" pitchFamily="18" charset="0"/>
            </a:endParaRPr>
          </a:p>
          <a:p>
            <a:r>
              <a:rPr lang="es-UY" b="1" dirty="0" smtClean="0">
                <a:solidFill>
                  <a:srgbClr val="FF0000"/>
                </a:solidFill>
                <a:latin typeface="Comic Sans MS" panose="030F0702030302020204" pitchFamily="66" charset="0"/>
                <a:ea typeface="Times New Roman" panose="02020603050405020304" pitchFamily="18" charset="0"/>
                <a:cs typeface="ArialMT"/>
              </a:rPr>
              <a:t>3) </a:t>
            </a:r>
            <a:r>
              <a:rPr lang="es-ES_tradnl" b="1" i="1" u="sng" dirty="0" smtClean="0">
                <a:solidFill>
                  <a:srgbClr val="FF0000"/>
                </a:solidFill>
                <a:latin typeface="Comic Sans MS" panose="030F0702030302020204" pitchFamily="66" charset="0"/>
                <a:ea typeface="Times New Roman" panose="02020603050405020304" pitchFamily="18" charset="0"/>
                <a:cs typeface="ArialMT"/>
              </a:rPr>
              <a:t>De </a:t>
            </a:r>
            <a:r>
              <a:rPr lang="es-ES_tradnl" b="1" i="1" u="sng" dirty="0">
                <a:solidFill>
                  <a:srgbClr val="FF0000"/>
                </a:solidFill>
                <a:latin typeface="Comic Sans MS" panose="030F0702030302020204" pitchFamily="66" charset="0"/>
                <a:ea typeface="Times New Roman" panose="02020603050405020304" pitchFamily="18" charset="0"/>
                <a:cs typeface="ArialMT"/>
              </a:rPr>
              <a:t>índole impositiva:</a:t>
            </a:r>
            <a:r>
              <a:rPr lang="es-ES_tradnl" b="1" dirty="0">
                <a:solidFill>
                  <a:srgbClr val="FF0000"/>
                </a:solidFill>
                <a:latin typeface="Comic Sans MS" panose="030F0702030302020204" pitchFamily="66" charset="0"/>
                <a:ea typeface="Times New Roman" panose="02020603050405020304" pitchFamily="18" charset="0"/>
                <a:cs typeface="ArialMT"/>
              </a:rPr>
              <a:t> </a:t>
            </a:r>
            <a:r>
              <a:rPr lang="es-ES_tradnl" dirty="0">
                <a:solidFill>
                  <a:prstClr val="black"/>
                </a:solidFill>
                <a:latin typeface="Comic Sans MS" panose="030F0702030302020204" pitchFamily="66" charset="0"/>
                <a:ea typeface="Times New Roman" panose="02020603050405020304" pitchFamily="18" charset="0"/>
                <a:cs typeface="ArialMT"/>
              </a:rPr>
              <a:t>los comprobantes sirven al comerciante para demostrar la veracidad de las manifestaciones contenidas en las declaraciones juradas que debe presentar ante los organismos recaudadores (DGI, BPS, etc.).</a:t>
            </a:r>
            <a:endParaRPr lang="es-UY" dirty="0">
              <a:solidFill>
                <a:prstClr val="black"/>
              </a:solidFill>
              <a:latin typeface="Comic Sans MS" panose="030F0702030302020204" pitchFamily="66" charset="0"/>
              <a:ea typeface="Times New Roman" panose="02020603050405020304" pitchFamily="18" charset="0"/>
              <a:cs typeface="Mangal"/>
            </a:endParaRPr>
          </a:p>
          <a:p>
            <a:pPr marL="457200"/>
            <a:r>
              <a:rPr lang="es-ES_tradnl" dirty="0">
                <a:solidFill>
                  <a:prstClr val="black"/>
                </a:solidFill>
                <a:latin typeface="Comic Sans MS" panose="030F0702030302020204" pitchFamily="66" charset="0"/>
                <a:ea typeface="Times New Roman" panose="02020603050405020304" pitchFamily="18" charset="0"/>
                <a:cs typeface="ArialMT"/>
              </a:rPr>
              <a:t> </a:t>
            </a:r>
          </a:p>
          <a:p>
            <a:pPr marL="457200"/>
            <a:endParaRPr lang="es-UY" dirty="0">
              <a:solidFill>
                <a:prstClr val="black"/>
              </a:solidFill>
              <a:latin typeface="Comic Sans MS" panose="030F0702030302020204" pitchFamily="66" charset="0"/>
              <a:ea typeface="Times New Roman" panose="02020603050405020304" pitchFamily="18" charset="0"/>
              <a:cs typeface="Mangal"/>
            </a:endParaRPr>
          </a:p>
          <a:p>
            <a:pPr>
              <a:buClr>
                <a:srgbClr val="FF0000"/>
              </a:buClr>
            </a:pPr>
            <a:r>
              <a:rPr lang="es-ES_tradnl" b="1" dirty="0" smtClean="0">
                <a:solidFill>
                  <a:srgbClr val="FF0000"/>
                </a:solidFill>
                <a:latin typeface="Comic Sans MS" panose="030F0702030302020204" pitchFamily="66" charset="0"/>
                <a:ea typeface="Times New Roman" panose="02020603050405020304" pitchFamily="18" charset="0"/>
                <a:cs typeface="ArialMT"/>
              </a:rPr>
              <a:t>4) </a:t>
            </a:r>
            <a:r>
              <a:rPr lang="es-ES_tradnl" b="1" u="sng" dirty="0" smtClean="0">
                <a:solidFill>
                  <a:srgbClr val="FF0000"/>
                </a:solidFill>
                <a:latin typeface="Comic Sans MS" panose="030F0702030302020204" pitchFamily="66" charset="0"/>
                <a:ea typeface="Times New Roman" panose="02020603050405020304" pitchFamily="18" charset="0"/>
                <a:cs typeface="ArialMT"/>
              </a:rPr>
              <a:t>De </a:t>
            </a:r>
            <a:r>
              <a:rPr lang="es-ES_tradnl" b="1" u="sng" dirty="0">
                <a:solidFill>
                  <a:srgbClr val="FF0000"/>
                </a:solidFill>
                <a:latin typeface="Comic Sans MS" panose="030F0702030302020204" pitchFamily="66" charset="0"/>
                <a:ea typeface="Times New Roman" panose="02020603050405020304" pitchFamily="18" charset="0"/>
                <a:cs typeface="ArialMT"/>
              </a:rPr>
              <a:t>control:</a:t>
            </a:r>
            <a:r>
              <a:rPr lang="es-ES_tradnl" b="1" dirty="0">
                <a:solidFill>
                  <a:srgbClr val="FF0000"/>
                </a:solidFill>
                <a:latin typeface="Comic Sans MS" panose="030F0702030302020204" pitchFamily="66" charset="0"/>
                <a:ea typeface="Times New Roman" panose="02020603050405020304" pitchFamily="18" charset="0"/>
                <a:cs typeface="ArialMT"/>
              </a:rPr>
              <a:t> </a:t>
            </a:r>
            <a:r>
              <a:rPr lang="es-ES_tradnl" dirty="0">
                <a:solidFill>
                  <a:prstClr val="black"/>
                </a:solidFill>
                <a:latin typeface="Comic Sans MS" panose="030F0702030302020204" pitchFamily="66" charset="0"/>
                <a:ea typeface="Times New Roman" panose="02020603050405020304" pitchFamily="18" charset="0"/>
                <a:cs typeface="ArialMT"/>
              </a:rPr>
              <a:t>todo sistema de control (auditoría) de la empresa supone la revisión de los documentos y comprobantes para verificar si los mismos cumplen las formalidades requeridas por la ley y si las anotaciones en los libros coinciden con los comprobantes. Para facilitar la tarea de </a:t>
            </a:r>
            <a:r>
              <a:rPr lang="es-ES_tradnl" dirty="0" smtClean="0">
                <a:solidFill>
                  <a:prstClr val="black"/>
                </a:solidFill>
                <a:latin typeface="Comic Sans MS" panose="030F0702030302020204" pitchFamily="66" charset="0"/>
                <a:ea typeface="Times New Roman" panose="02020603050405020304" pitchFamily="18" charset="0"/>
                <a:cs typeface="ArialMT"/>
              </a:rPr>
              <a:t>auditoría </a:t>
            </a:r>
            <a:r>
              <a:rPr lang="es-ES_tradnl" dirty="0">
                <a:solidFill>
                  <a:prstClr val="black"/>
                </a:solidFill>
                <a:latin typeface="Comic Sans MS" panose="030F0702030302020204" pitchFamily="66" charset="0"/>
                <a:ea typeface="Times New Roman" panose="02020603050405020304" pitchFamily="18" charset="0"/>
                <a:cs typeface="ArialMT"/>
              </a:rPr>
              <a:t>los comprobantes deben ser archivados </a:t>
            </a:r>
            <a:r>
              <a:rPr lang="es-ES_tradnl" dirty="0" smtClean="0">
                <a:solidFill>
                  <a:prstClr val="black"/>
                </a:solidFill>
                <a:latin typeface="Comic Sans MS" panose="030F0702030302020204" pitchFamily="66" charset="0"/>
                <a:ea typeface="Times New Roman" panose="02020603050405020304" pitchFamily="18" charset="0"/>
                <a:cs typeface="ArialMT"/>
              </a:rPr>
              <a:t>en forma </a:t>
            </a:r>
            <a:r>
              <a:rPr lang="es-ES_tradnl" dirty="0">
                <a:solidFill>
                  <a:prstClr val="black"/>
                </a:solidFill>
                <a:latin typeface="Comic Sans MS" panose="030F0702030302020204" pitchFamily="66" charset="0"/>
                <a:ea typeface="Times New Roman" panose="02020603050405020304" pitchFamily="18" charset="0"/>
                <a:cs typeface="ArialMT"/>
              </a:rPr>
              <a:t>cronológica y de conformidad a la </a:t>
            </a:r>
            <a:r>
              <a:rPr lang="es-ES_tradnl" dirty="0" smtClean="0">
                <a:solidFill>
                  <a:prstClr val="black"/>
                </a:solidFill>
                <a:latin typeface="Comic Sans MS" panose="030F0702030302020204" pitchFamily="66" charset="0"/>
                <a:ea typeface="Times New Roman" panose="02020603050405020304" pitchFamily="18" charset="0"/>
                <a:cs typeface="ArialMT"/>
              </a:rPr>
              <a:t>materia </a:t>
            </a:r>
            <a:r>
              <a:rPr lang="es-ES_tradnl" dirty="0">
                <a:solidFill>
                  <a:prstClr val="black"/>
                </a:solidFill>
                <a:latin typeface="Comic Sans MS" panose="030F0702030302020204" pitchFamily="66" charset="0"/>
                <a:ea typeface="Times New Roman" panose="02020603050405020304" pitchFamily="18" charset="0"/>
                <a:cs typeface="ArialMT"/>
              </a:rPr>
              <a:t>a que se refieren (ingresos, egresos, compras a </a:t>
            </a:r>
            <a:r>
              <a:rPr lang="es-ES_tradnl" dirty="0" smtClean="0">
                <a:solidFill>
                  <a:prstClr val="black"/>
                </a:solidFill>
                <a:latin typeface="Comic Sans MS" panose="030F0702030302020204" pitchFamily="66" charset="0"/>
                <a:ea typeface="Times New Roman" panose="02020603050405020304" pitchFamily="18" charset="0"/>
                <a:cs typeface="ArialMT"/>
              </a:rPr>
              <a:t>crédito</a:t>
            </a:r>
            <a:r>
              <a:rPr lang="es-ES_tradnl" dirty="0">
                <a:solidFill>
                  <a:prstClr val="black"/>
                </a:solidFill>
                <a:latin typeface="Comic Sans MS" panose="030F0702030302020204" pitchFamily="66" charset="0"/>
                <a:ea typeface="Times New Roman" panose="02020603050405020304" pitchFamily="18" charset="0"/>
                <a:cs typeface="ArialMT"/>
              </a:rPr>
              <a:t>, ventas, etc.).</a:t>
            </a:r>
            <a:endParaRPr lang="es-UY" dirty="0">
              <a:solidFill>
                <a:prstClr val="black"/>
              </a:solidFill>
              <a:latin typeface="Comic Sans MS" panose="030F0702030302020204" pitchFamily="66" charset="0"/>
              <a:ea typeface="Times New Roman" panose="02020603050405020304" pitchFamily="18" charset="0"/>
              <a:cs typeface="Mangal"/>
            </a:endParaRPr>
          </a:p>
        </p:txBody>
      </p:sp>
    </p:spTree>
    <p:extLst>
      <p:ext uri="{BB962C8B-B14F-4D97-AF65-F5344CB8AC3E}">
        <p14:creationId xmlns:p14="http://schemas.microsoft.com/office/powerpoint/2010/main" val="120107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420034" y="0"/>
            <a:ext cx="8610600" cy="531918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s-AR" cap="none" dirty="0" smtClean="0">
                <a:latin typeface="Comic Sans MS" panose="030F0702030302020204" pitchFamily="66" charset="0"/>
              </a:rPr>
              <a:t>Primero que nada veremos que movimiento genera cada tipo de</a:t>
            </a:r>
            <a:br>
              <a:rPr lang="es-AR" cap="none" dirty="0" smtClean="0">
                <a:latin typeface="Comic Sans MS" panose="030F0702030302020204" pitchFamily="66" charset="0"/>
              </a:rPr>
            </a:br>
            <a:r>
              <a:rPr lang="es-AR" b="1" dirty="0" smtClean="0">
                <a:latin typeface="Comic Sans MS" panose="030F0702030302020204" pitchFamily="66" charset="0"/>
              </a:rPr>
              <a:t>Comprobante</a:t>
            </a:r>
            <a:r>
              <a:rPr lang="es-AR" dirty="0" smtClean="0">
                <a:latin typeface="Comic Sans MS" panose="030F0702030302020204" pitchFamily="66" charset="0"/>
              </a:rPr>
              <a:t/>
            </a:r>
            <a:br>
              <a:rPr lang="es-AR" dirty="0" smtClean="0">
                <a:latin typeface="Comic Sans MS" panose="030F0702030302020204" pitchFamily="66" charset="0"/>
              </a:rPr>
            </a:br>
            <a:r>
              <a:rPr lang="es-AR" dirty="0" smtClean="0">
                <a:latin typeface="Comic Sans MS" panose="030F0702030302020204" pitchFamily="66" charset="0"/>
              </a:rPr>
              <a:t>  </a:t>
            </a:r>
            <a:endParaRPr lang="es-UY" dirty="0">
              <a:latin typeface="Comic Sans MS" panose="030F0702030302020204" pitchFamily="66" charset="0"/>
            </a:endParaRPr>
          </a:p>
        </p:txBody>
      </p:sp>
    </p:spTree>
    <p:extLst>
      <p:ext uri="{BB962C8B-B14F-4D97-AF65-F5344CB8AC3E}">
        <p14:creationId xmlns:p14="http://schemas.microsoft.com/office/powerpoint/2010/main" val="237772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7952" t="36764" r="9521" b="18015"/>
          <a:stretch/>
        </p:blipFill>
        <p:spPr>
          <a:xfrm>
            <a:off x="174974" y="1102658"/>
            <a:ext cx="11806357" cy="5190565"/>
          </a:xfrm>
          <a:prstGeom prst="rect">
            <a:avLst/>
          </a:prstGeom>
        </p:spPr>
      </p:pic>
    </p:spTree>
    <p:extLst>
      <p:ext uri="{BB962C8B-B14F-4D97-AF65-F5344CB8AC3E}">
        <p14:creationId xmlns:p14="http://schemas.microsoft.com/office/powerpoint/2010/main" val="70226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3430" t="34191" r="9521" b="33456"/>
          <a:stretch/>
        </p:blipFill>
        <p:spPr>
          <a:xfrm>
            <a:off x="513429" y="1694330"/>
            <a:ext cx="11387217" cy="3630706"/>
          </a:xfrm>
          <a:prstGeom prst="rect">
            <a:avLst/>
          </a:prstGeom>
        </p:spPr>
      </p:pic>
    </p:spTree>
    <p:extLst>
      <p:ext uri="{BB962C8B-B14F-4D97-AF65-F5344CB8AC3E}">
        <p14:creationId xmlns:p14="http://schemas.microsoft.com/office/powerpoint/2010/main" val="125178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778" t="40074" r="8798" b="35110"/>
          <a:stretch/>
        </p:blipFill>
        <p:spPr>
          <a:xfrm>
            <a:off x="497541" y="349623"/>
            <a:ext cx="11694459" cy="2613828"/>
          </a:xfrm>
          <a:prstGeom prst="rect">
            <a:avLst/>
          </a:prstGeom>
        </p:spPr>
      </p:pic>
      <p:pic>
        <p:nvPicPr>
          <p:cNvPr id="5" name="Imagen 4"/>
          <p:cNvPicPr>
            <a:picLocks noChangeAspect="1"/>
          </p:cNvPicPr>
          <p:nvPr/>
        </p:nvPicPr>
        <p:blipFill rotWithShape="1">
          <a:blip r:embed="rId2"/>
          <a:srcRect l="27642" t="65258" r="9107" b="11029"/>
          <a:stretch/>
        </p:blipFill>
        <p:spPr>
          <a:xfrm>
            <a:off x="0" y="3953436"/>
            <a:ext cx="11694459" cy="2465008"/>
          </a:xfrm>
          <a:prstGeom prst="rect">
            <a:avLst/>
          </a:prstGeom>
        </p:spPr>
      </p:pic>
    </p:spTree>
    <p:extLst>
      <p:ext uri="{BB962C8B-B14F-4D97-AF65-F5344CB8AC3E}">
        <p14:creationId xmlns:p14="http://schemas.microsoft.com/office/powerpoint/2010/main" val="56574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057400" y="317241"/>
            <a:ext cx="9448800" cy="174016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s-AR" sz="3600" cap="none" dirty="0" smtClean="0">
                <a:latin typeface="Comic Sans MS" panose="030F0702030302020204" pitchFamily="66" charset="0"/>
              </a:rPr>
              <a:t>A su vez, existen </a:t>
            </a:r>
            <a:r>
              <a:rPr lang="es-AR" sz="3600" b="1" i="1" u="sng" cap="none" dirty="0" smtClean="0">
                <a:latin typeface="Comic Sans MS" panose="030F0702030302020204" pitchFamily="66" charset="0"/>
              </a:rPr>
              <a:t>otros tipos de créditos</a:t>
            </a:r>
            <a:r>
              <a:rPr lang="es-AR" sz="3600" cap="none" dirty="0" smtClean="0">
                <a:latin typeface="Comic Sans MS" panose="030F0702030302020204" pitchFamily="66" charset="0"/>
              </a:rPr>
              <a:t> para la venta (o compra) de mercaderías.  </a:t>
            </a:r>
            <a:endParaRPr lang="es-UY" sz="3600" cap="none" dirty="0">
              <a:latin typeface="Comic Sans MS" panose="030F0702030302020204" pitchFamily="66" charset="0"/>
            </a:endParaRPr>
          </a:p>
        </p:txBody>
      </p:sp>
      <p:pic>
        <p:nvPicPr>
          <p:cNvPr id="5" name="Imagen 4"/>
          <p:cNvPicPr>
            <a:picLocks noChangeAspect="1"/>
          </p:cNvPicPr>
          <p:nvPr/>
        </p:nvPicPr>
        <p:blipFill rotWithShape="1">
          <a:blip r:embed="rId2"/>
          <a:srcRect l="25162" t="43015" r="11175" b="29963"/>
          <a:stretch/>
        </p:blipFill>
        <p:spPr>
          <a:xfrm>
            <a:off x="174814" y="2823882"/>
            <a:ext cx="11645152" cy="2908536"/>
          </a:xfrm>
          <a:prstGeom prst="rect">
            <a:avLst/>
          </a:prstGeom>
        </p:spPr>
      </p:pic>
    </p:spTree>
    <p:extLst>
      <p:ext uri="{BB962C8B-B14F-4D97-AF65-F5344CB8AC3E}">
        <p14:creationId xmlns:p14="http://schemas.microsoft.com/office/powerpoint/2010/main" val="402073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5265" t="23897" r="8900" b="11581"/>
          <a:stretch/>
        </p:blipFill>
        <p:spPr>
          <a:xfrm>
            <a:off x="336175" y="527454"/>
            <a:ext cx="11403107" cy="5994369"/>
          </a:xfrm>
          <a:prstGeom prst="rect">
            <a:avLst/>
          </a:prstGeom>
        </p:spPr>
      </p:pic>
    </p:spTree>
    <p:extLst>
      <p:ext uri="{BB962C8B-B14F-4D97-AF65-F5344CB8AC3E}">
        <p14:creationId xmlns:p14="http://schemas.microsoft.com/office/powerpoint/2010/main" val="401744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647" y="820272"/>
            <a:ext cx="11614403" cy="5284694"/>
          </a:xfrm>
        </p:spPr>
        <p:txBody>
          <a:bodyPr>
            <a:noAutofit/>
          </a:bodyPr>
          <a:lstStyle/>
          <a:p>
            <a:pPr algn="r"/>
            <a:r>
              <a:rPr lang="es-ES_tradnl" sz="2000" b="1" cap="none" dirty="0">
                <a:latin typeface="Comic Sans MS" panose="030F0702030302020204" pitchFamily="66" charset="0"/>
              </a:rPr>
              <a:t>E</a:t>
            </a:r>
            <a:r>
              <a:rPr lang="es-ES_tradnl" sz="2000" b="1" cap="none" dirty="0" smtClean="0">
                <a:latin typeface="Comic Sans MS" panose="030F0702030302020204" pitchFamily="66" charset="0"/>
              </a:rPr>
              <a:t>mpresa (definición y características):</a:t>
            </a:r>
            <a:r>
              <a:rPr lang="es-UY" sz="2000" cap="none" dirty="0" smtClean="0">
                <a:latin typeface="Comic Sans MS" panose="030F0702030302020204" pitchFamily="66" charset="0"/>
              </a:rPr>
              <a:t/>
            </a:r>
            <a:br>
              <a:rPr lang="es-UY" sz="2000" cap="none" dirty="0" smtClean="0">
                <a:latin typeface="Comic Sans MS" panose="030F0702030302020204" pitchFamily="66" charset="0"/>
              </a:rPr>
            </a:br>
            <a:r>
              <a:rPr lang="es-ES_tradnl" sz="2000" cap="none" dirty="0" smtClean="0">
                <a:latin typeface="Comic Sans MS" panose="030F0702030302020204" pitchFamily="66" charset="0"/>
              </a:rPr>
              <a:t> </a:t>
            </a:r>
            <a:r>
              <a:rPr lang="es-UY" sz="2000" cap="none" dirty="0" smtClean="0">
                <a:latin typeface="Comic Sans MS" panose="030F0702030302020204" pitchFamily="66" charset="0"/>
              </a:rPr>
              <a:t/>
            </a:r>
            <a:br>
              <a:rPr lang="es-UY" sz="2000" cap="none" dirty="0" smtClean="0">
                <a:latin typeface="Comic Sans MS" panose="030F0702030302020204" pitchFamily="66" charset="0"/>
              </a:rPr>
            </a:br>
            <a:r>
              <a:rPr lang="es-ES_tradnl" sz="2000" cap="none" dirty="0">
                <a:latin typeface="Comic Sans MS" panose="030F0702030302020204" pitchFamily="66" charset="0"/>
              </a:rPr>
              <a:t>L</a:t>
            </a:r>
            <a:r>
              <a:rPr lang="es-ES_tradnl" sz="2000" cap="none" dirty="0" smtClean="0">
                <a:latin typeface="Comic Sans MS" panose="030F0702030302020204" pitchFamily="66" charset="0"/>
              </a:rPr>
              <a:t>a empresa es una </a:t>
            </a:r>
            <a:r>
              <a:rPr lang="es-ES_tradnl" sz="2000" b="1" cap="none" dirty="0" smtClean="0">
                <a:latin typeface="Comic Sans MS" panose="030F0702030302020204" pitchFamily="66" charset="0"/>
              </a:rPr>
              <a:t>unidad social</a:t>
            </a:r>
            <a:r>
              <a:rPr lang="es-ES_tradnl" sz="2000" cap="none" dirty="0" smtClean="0">
                <a:latin typeface="Comic Sans MS" panose="030F0702030302020204" pitchFamily="66" charset="0"/>
              </a:rPr>
              <a:t> donde </a:t>
            </a:r>
            <a:r>
              <a:rPr lang="es-ES_tradnl" sz="2000" b="1" cap="none" dirty="0" smtClean="0">
                <a:latin typeface="Comic Sans MS" panose="030F0702030302020204" pitchFamily="66" charset="0"/>
              </a:rPr>
              <a:t>se producen bienes y/o servicios</a:t>
            </a:r>
            <a:r>
              <a:rPr lang="es-ES_tradnl" sz="2000" cap="none" dirty="0" smtClean="0">
                <a:latin typeface="Comic Sans MS" panose="030F0702030302020204" pitchFamily="66" charset="0"/>
              </a:rPr>
              <a:t>, combinando factores productivos. existen dentro de ella muchos o varios individuos en constante interacción.</a:t>
            </a:r>
            <a:br>
              <a:rPr lang="es-ES_tradnl" sz="2000" cap="none" dirty="0" smtClean="0">
                <a:latin typeface="Comic Sans MS" panose="030F0702030302020204" pitchFamily="66" charset="0"/>
              </a:rPr>
            </a:br>
            <a:r>
              <a:rPr lang="es-ES_tradnl" sz="2000" cap="none" dirty="0" smtClean="0">
                <a:latin typeface="Comic Sans MS" panose="030F0702030302020204" pitchFamily="66" charset="0"/>
              </a:rPr>
              <a:t> </a:t>
            </a:r>
            <a:r>
              <a:rPr lang="es-UY" sz="2000" cap="none" dirty="0" smtClean="0">
                <a:latin typeface="Comic Sans MS" panose="030F0702030302020204" pitchFamily="66" charset="0"/>
              </a:rPr>
              <a:t/>
            </a:r>
            <a:br>
              <a:rPr lang="es-UY" sz="2000" cap="none" dirty="0" smtClean="0">
                <a:latin typeface="Comic Sans MS" panose="030F0702030302020204" pitchFamily="66" charset="0"/>
              </a:rPr>
            </a:br>
            <a:r>
              <a:rPr lang="es-ES_tradnl" sz="2000" cap="none" dirty="0">
                <a:latin typeface="Comic Sans MS" panose="030F0702030302020204" pitchFamily="66" charset="0"/>
              </a:rPr>
              <a:t>T</a:t>
            </a:r>
            <a:r>
              <a:rPr lang="es-ES_tradnl" sz="2000" cap="none" dirty="0" smtClean="0">
                <a:latin typeface="Comic Sans MS" panose="030F0702030302020204" pitchFamily="66" charset="0"/>
              </a:rPr>
              <a:t>odos persiguen un fin desempeñar algún rol dentro de la organización. </a:t>
            </a:r>
            <a:r>
              <a:rPr lang="es-UY" sz="2000" cap="none" dirty="0" smtClean="0">
                <a:latin typeface="Comic Sans MS" panose="030F0702030302020204" pitchFamily="66" charset="0"/>
              </a:rPr>
              <a:t/>
            </a:r>
            <a:br>
              <a:rPr lang="es-UY" sz="2000" cap="none" dirty="0" smtClean="0">
                <a:latin typeface="Comic Sans MS" panose="030F0702030302020204" pitchFamily="66" charset="0"/>
              </a:rPr>
            </a:br>
            <a:r>
              <a:rPr lang="es-ES_tradnl" sz="2000" cap="none" dirty="0" smtClean="0">
                <a:latin typeface="Comic Sans MS" panose="030F0702030302020204" pitchFamily="66" charset="0"/>
              </a:rPr>
              <a:t>lo singular de las organizaciones es que además del fin individual existe un fin grupal u organizacional. </a:t>
            </a:r>
            <a:r>
              <a:rPr lang="es-UY" sz="2000" cap="none" dirty="0">
                <a:latin typeface="Comic Sans MS" panose="030F0702030302020204" pitchFamily="66" charset="0"/>
              </a:rPr>
              <a:t/>
            </a:r>
            <a:br>
              <a:rPr lang="es-UY" sz="2000" cap="none" dirty="0">
                <a:latin typeface="Comic Sans MS" panose="030F0702030302020204" pitchFamily="66" charset="0"/>
              </a:rPr>
            </a:br>
            <a:r>
              <a:rPr lang="es-ES_tradnl" sz="2000" cap="none" dirty="0" smtClean="0">
                <a:latin typeface="Comic Sans MS" panose="030F0702030302020204" pitchFamily="66" charset="0"/>
              </a:rPr>
              <a:t>En el caso de las empresas, el fin es producir bienes y/o servicios para la comunidad en la que actúan. </a:t>
            </a:r>
            <a:br>
              <a:rPr lang="es-ES_tradnl" sz="2000" cap="none" dirty="0" smtClean="0">
                <a:latin typeface="Comic Sans MS" panose="030F0702030302020204" pitchFamily="66" charset="0"/>
              </a:rPr>
            </a:br>
            <a:r>
              <a:rPr lang="es-UY" sz="2000" cap="none" dirty="0" smtClean="0">
                <a:latin typeface="Comic Sans MS" panose="030F0702030302020204" pitchFamily="66" charset="0"/>
              </a:rPr>
              <a:t/>
            </a:r>
            <a:br>
              <a:rPr lang="es-UY" sz="2000" cap="none" dirty="0" smtClean="0">
                <a:latin typeface="Comic Sans MS" panose="030F0702030302020204" pitchFamily="66" charset="0"/>
              </a:rPr>
            </a:br>
            <a:r>
              <a:rPr lang="es-UY" sz="2000" cap="none" dirty="0" smtClean="0">
                <a:latin typeface="Comic Sans MS" panose="030F0702030302020204" pitchFamily="66" charset="0"/>
              </a:rPr>
              <a:t>                            </a:t>
            </a:r>
            <a:r>
              <a:rPr lang="es-ES_tradnl" sz="2000" cap="none" dirty="0" smtClean="0">
                <a:latin typeface="Comic Sans MS" panose="030F0702030302020204" pitchFamily="66" charset="0"/>
              </a:rPr>
              <a:t>Si lo hacen en un ambiente de economía capitalista se agrega el</a:t>
            </a:r>
            <a:br>
              <a:rPr lang="es-ES_tradnl" sz="2000" cap="none" dirty="0" smtClean="0">
                <a:latin typeface="Comic Sans MS" panose="030F0702030302020204" pitchFamily="66" charset="0"/>
              </a:rPr>
            </a:br>
            <a:r>
              <a:rPr lang="es-ES_tradnl" sz="2000" cap="none" dirty="0">
                <a:latin typeface="Comic Sans MS" panose="030F0702030302020204" pitchFamily="66" charset="0"/>
              </a:rPr>
              <a:t> </a:t>
            </a:r>
            <a:r>
              <a:rPr lang="es-ES_tradnl" sz="2000" cap="none" dirty="0" smtClean="0">
                <a:latin typeface="Comic Sans MS" panose="030F0702030302020204" pitchFamily="66" charset="0"/>
              </a:rPr>
              <a:t>                                      hecho de que la </a:t>
            </a:r>
            <a:r>
              <a:rPr lang="es-ES_tradnl" sz="2000" b="1" cap="none" dirty="0" smtClean="0">
                <a:latin typeface="Comic Sans MS" panose="030F0702030302020204" pitchFamily="66" charset="0"/>
              </a:rPr>
              <a:t>obtención de beneficios</a:t>
            </a:r>
            <a:r>
              <a:rPr lang="es-ES_tradnl" sz="2000" cap="none" dirty="0" smtClean="0">
                <a:latin typeface="Comic Sans MS" panose="030F0702030302020204" pitchFamily="66" charset="0"/>
              </a:rPr>
              <a:t> es un </a:t>
            </a:r>
            <a:r>
              <a:rPr lang="es-ES_tradnl" sz="2000" b="1" cap="none" dirty="0" smtClean="0">
                <a:latin typeface="Comic Sans MS" panose="030F0702030302020204" pitchFamily="66" charset="0"/>
              </a:rPr>
              <a:t>requisito para</a:t>
            </a:r>
            <a:r>
              <a:rPr lang="es-ES_tradnl" sz="2000" cap="none" dirty="0" smtClean="0">
                <a:latin typeface="Comic Sans MS" panose="030F0702030302020204" pitchFamily="66" charset="0"/>
              </a:rPr>
              <a:t> la subsistencia de la</a:t>
            </a:r>
            <a:r>
              <a:rPr lang="es-ES_tradnl" sz="2000" b="1" cap="none" dirty="0" smtClean="0">
                <a:latin typeface="Comic Sans MS" panose="030F0702030302020204" pitchFamily="66" charset="0"/>
              </a:rPr>
              <a:t> empresa</a:t>
            </a:r>
            <a:r>
              <a:rPr lang="es-ES_tradnl" sz="2000" cap="none" dirty="0" smtClean="0">
                <a:latin typeface="Comic Sans MS" panose="030F0702030302020204" pitchFamily="66" charset="0"/>
              </a:rPr>
              <a:t>.</a:t>
            </a:r>
            <a:r>
              <a:rPr lang="es-UY" sz="2000" dirty="0">
                <a:latin typeface="Comic Sans MS" panose="030F0702030302020204" pitchFamily="66" charset="0"/>
              </a:rPr>
              <a:t/>
            </a:r>
            <a:br>
              <a:rPr lang="es-UY" sz="2000" dirty="0">
                <a:latin typeface="Comic Sans MS" panose="030F0702030302020204" pitchFamily="66" charset="0"/>
              </a:rPr>
            </a:br>
            <a:endParaRPr lang="es-UY" sz="2000" dirty="0">
              <a:latin typeface="Comic Sans MS" panose="030F0702030302020204" pitchFamily="66" charset="0"/>
            </a:endParaRPr>
          </a:p>
        </p:txBody>
      </p:sp>
    </p:spTree>
    <p:extLst>
      <p:ext uri="{BB962C8B-B14F-4D97-AF65-F5344CB8AC3E}">
        <p14:creationId xmlns:p14="http://schemas.microsoft.com/office/powerpoint/2010/main" val="248379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5162" t="23897" r="8591" b="24632"/>
          <a:stretch/>
        </p:blipFill>
        <p:spPr>
          <a:xfrm>
            <a:off x="726141" y="726141"/>
            <a:ext cx="11093823" cy="4845975"/>
          </a:xfrm>
          <a:prstGeom prst="rect">
            <a:avLst/>
          </a:prstGeom>
        </p:spPr>
      </p:pic>
    </p:spTree>
    <p:extLst>
      <p:ext uri="{BB962C8B-B14F-4D97-AF65-F5344CB8AC3E}">
        <p14:creationId xmlns:p14="http://schemas.microsoft.com/office/powerpoint/2010/main" val="152683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4256" t="42463" r="8798" b="9926"/>
          <a:stretch/>
        </p:blipFill>
        <p:spPr>
          <a:xfrm>
            <a:off x="1116106" y="1304364"/>
            <a:ext cx="10542493" cy="4652145"/>
          </a:xfrm>
          <a:prstGeom prst="rect">
            <a:avLst/>
          </a:prstGeom>
        </p:spPr>
      </p:pic>
    </p:spTree>
    <p:extLst>
      <p:ext uri="{BB962C8B-B14F-4D97-AF65-F5344CB8AC3E}">
        <p14:creationId xmlns:p14="http://schemas.microsoft.com/office/powerpoint/2010/main" val="83200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4852" t="24265" r="8901" b="21140"/>
          <a:stretch/>
        </p:blipFill>
        <p:spPr>
          <a:xfrm>
            <a:off x="295836" y="818510"/>
            <a:ext cx="11322424" cy="5246114"/>
          </a:xfrm>
          <a:prstGeom prst="rect">
            <a:avLst/>
          </a:prstGeom>
        </p:spPr>
      </p:pic>
    </p:spTree>
    <p:extLst>
      <p:ext uri="{BB962C8B-B14F-4D97-AF65-F5344CB8AC3E}">
        <p14:creationId xmlns:p14="http://schemas.microsoft.com/office/powerpoint/2010/main" val="2374482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6093" t="37683" r="9107" b="11765"/>
          <a:stretch/>
        </p:blipFill>
        <p:spPr>
          <a:xfrm>
            <a:off x="268940" y="699246"/>
            <a:ext cx="11672047" cy="5647765"/>
          </a:xfrm>
          <a:prstGeom prst="rect">
            <a:avLst/>
          </a:prstGeom>
        </p:spPr>
      </p:pic>
    </p:spTree>
    <p:extLst>
      <p:ext uri="{BB962C8B-B14F-4D97-AF65-F5344CB8AC3E}">
        <p14:creationId xmlns:p14="http://schemas.microsoft.com/office/powerpoint/2010/main" val="2033769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815" t="16728" r="28021" b="9191"/>
          <a:stretch/>
        </p:blipFill>
        <p:spPr>
          <a:xfrm>
            <a:off x="1452283" y="0"/>
            <a:ext cx="8982635" cy="6952129"/>
          </a:xfrm>
          <a:prstGeom prst="rect">
            <a:avLst/>
          </a:prstGeom>
        </p:spPr>
      </p:pic>
    </p:spTree>
    <p:extLst>
      <p:ext uri="{BB962C8B-B14F-4D97-AF65-F5344CB8AC3E}">
        <p14:creationId xmlns:p14="http://schemas.microsoft.com/office/powerpoint/2010/main" val="3354420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0432" t="24081" r="9004" b="14338"/>
          <a:stretch/>
        </p:blipFill>
        <p:spPr>
          <a:xfrm>
            <a:off x="981635" y="363071"/>
            <a:ext cx="10690412" cy="6104964"/>
          </a:xfrm>
          <a:prstGeom prst="rect">
            <a:avLst/>
          </a:prstGeom>
        </p:spPr>
      </p:pic>
    </p:spTree>
    <p:extLst>
      <p:ext uri="{BB962C8B-B14F-4D97-AF65-F5344CB8AC3E}">
        <p14:creationId xmlns:p14="http://schemas.microsoft.com/office/powerpoint/2010/main" val="4171667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8779" t="24265" r="8385" b="24632"/>
          <a:stretch/>
        </p:blipFill>
        <p:spPr>
          <a:xfrm>
            <a:off x="806823" y="618564"/>
            <a:ext cx="10986247" cy="5230907"/>
          </a:xfrm>
          <a:prstGeom prst="rect">
            <a:avLst/>
          </a:prstGeom>
        </p:spPr>
      </p:pic>
    </p:spTree>
    <p:extLst>
      <p:ext uri="{BB962C8B-B14F-4D97-AF65-F5344CB8AC3E}">
        <p14:creationId xmlns:p14="http://schemas.microsoft.com/office/powerpoint/2010/main" val="324617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298" t="43383" r="8901" b="15441"/>
          <a:stretch/>
        </p:blipFill>
        <p:spPr>
          <a:xfrm>
            <a:off x="403412" y="1290916"/>
            <a:ext cx="11356945" cy="4652683"/>
          </a:xfrm>
          <a:prstGeom prst="rect">
            <a:avLst/>
          </a:prstGeom>
        </p:spPr>
      </p:pic>
    </p:spTree>
    <p:extLst>
      <p:ext uri="{BB962C8B-B14F-4D97-AF65-F5344CB8AC3E}">
        <p14:creationId xmlns:p14="http://schemas.microsoft.com/office/powerpoint/2010/main" val="52367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1468" t="38788" r="9726" b="10478"/>
          <a:stretch/>
        </p:blipFill>
        <p:spPr>
          <a:xfrm>
            <a:off x="1156448" y="995080"/>
            <a:ext cx="10044953" cy="5338484"/>
          </a:xfrm>
          <a:prstGeom prst="rect">
            <a:avLst/>
          </a:prstGeom>
        </p:spPr>
      </p:pic>
    </p:spTree>
    <p:extLst>
      <p:ext uri="{BB962C8B-B14F-4D97-AF65-F5344CB8AC3E}">
        <p14:creationId xmlns:p14="http://schemas.microsoft.com/office/powerpoint/2010/main" val="4086606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8184" t="41544" r="8901" b="12133"/>
          <a:stretch/>
        </p:blipFill>
        <p:spPr>
          <a:xfrm>
            <a:off x="578225" y="766795"/>
            <a:ext cx="11241742" cy="5533044"/>
          </a:xfrm>
          <a:prstGeom prst="rect">
            <a:avLst/>
          </a:prstGeom>
        </p:spPr>
      </p:pic>
    </p:spTree>
    <p:extLst>
      <p:ext uri="{BB962C8B-B14F-4D97-AF65-F5344CB8AC3E}">
        <p14:creationId xmlns:p14="http://schemas.microsoft.com/office/powerpoint/2010/main" val="203985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2966" y="2353188"/>
            <a:ext cx="10471402" cy="2232260"/>
          </a:xfrm>
        </p:spPr>
        <p:txBody>
          <a:bodyPr>
            <a:noAutofit/>
          </a:bodyPr>
          <a:lstStyle/>
          <a:p>
            <a:pPr algn="r"/>
            <a:r>
              <a:rPr lang="es-ES_tradnl" sz="2400" cap="none" dirty="0">
                <a:latin typeface="Comic Sans MS" panose="030F0702030302020204" pitchFamily="66" charset="0"/>
              </a:rPr>
              <a:t>P</a:t>
            </a:r>
            <a:r>
              <a:rPr lang="es-ES_tradnl" sz="2400" cap="none" dirty="0" smtClean="0">
                <a:latin typeface="Comic Sans MS" panose="030F0702030302020204" pitchFamily="66" charset="0"/>
              </a:rPr>
              <a:t>ara desarrollar la actividad productiva los </a:t>
            </a:r>
            <a:r>
              <a:rPr lang="es-ES_tradnl" sz="2400" b="1" cap="none" dirty="0" smtClean="0">
                <a:latin typeface="Comic Sans MS" panose="030F0702030302020204" pitchFamily="66" charset="0"/>
              </a:rPr>
              <a:t>empresarios</a:t>
            </a:r>
            <a:r>
              <a:rPr lang="es-ES_tradnl" sz="2400" cap="none" dirty="0" smtClean="0">
                <a:latin typeface="Comic Sans MS" panose="030F0702030302020204" pitchFamily="66" charset="0"/>
              </a:rPr>
              <a:t> ejercen la </a:t>
            </a:r>
            <a:r>
              <a:rPr lang="es-ES_tradnl" sz="2400" b="1" cap="none" dirty="0" smtClean="0">
                <a:latin typeface="Comic Sans MS" panose="030F0702030302020204" pitchFamily="66" charset="0"/>
              </a:rPr>
              <a:t>función autoridad</a:t>
            </a:r>
            <a:r>
              <a:rPr lang="es-ES_tradnl" sz="2400" cap="none" dirty="0" smtClean="0">
                <a:latin typeface="Comic Sans MS" panose="030F0702030302020204" pitchFamily="66" charset="0"/>
              </a:rPr>
              <a:t>. </a:t>
            </a:r>
            <a:br>
              <a:rPr lang="es-ES_tradnl" sz="2400" cap="none" dirty="0" smtClean="0">
                <a:latin typeface="Comic Sans MS" panose="030F0702030302020204" pitchFamily="66" charset="0"/>
              </a:rPr>
            </a:br>
            <a:r>
              <a:rPr lang="es-ES_tradnl" sz="2400" cap="none" dirty="0">
                <a:latin typeface="Comic Sans MS" panose="030F0702030302020204" pitchFamily="66" charset="0"/>
              </a:rPr>
              <a:t/>
            </a:r>
            <a:br>
              <a:rPr lang="es-ES_tradnl" sz="2400" cap="none" dirty="0">
                <a:latin typeface="Comic Sans MS" panose="030F0702030302020204" pitchFamily="66" charset="0"/>
              </a:rPr>
            </a:br>
            <a:r>
              <a:rPr lang="es-ES_tradnl" sz="2400" cap="none" dirty="0" smtClean="0">
                <a:latin typeface="Comic Sans MS" panose="030F0702030302020204" pitchFamily="66" charset="0"/>
              </a:rPr>
              <a:t>Los empresarios por si o a través de los directivos ejercen el poder orientando la actividad para que todos esos planes tengan la oportunidad de ser realizados. el </a:t>
            </a:r>
            <a:r>
              <a:rPr lang="es-ES_tradnl" sz="2400" b="1" cap="none" dirty="0" smtClean="0">
                <a:latin typeface="Comic Sans MS" panose="030F0702030302020204" pitchFamily="66" charset="0"/>
              </a:rPr>
              <a:t>empresario debe lograr</a:t>
            </a:r>
            <a:r>
              <a:rPr lang="es-ES_tradnl" sz="2400" cap="none" dirty="0" smtClean="0">
                <a:latin typeface="Comic Sans MS" panose="030F0702030302020204" pitchFamily="66" charset="0"/>
              </a:rPr>
              <a:t> la </a:t>
            </a:r>
            <a:r>
              <a:rPr lang="es-ES_tradnl" sz="2400" b="1" cap="none" dirty="0" smtClean="0">
                <a:latin typeface="Comic Sans MS" panose="030F0702030302020204" pitchFamily="66" charset="0"/>
              </a:rPr>
              <a:t>retribución </a:t>
            </a:r>
            <a:r>
              <a:rPr lang="es-ES_tradnl" sz="2400" cap="none" dirty="0" smtClean="0">
                <a:latin typeface="Comic Sans MS" panose="030F0702030302020204" pitchFamily="66" charset="0"/>
              </a:rPr>
              <a:t>a </a:t>
            </a:r>
            <a:r>
              <a:rPr lang="es-ES_tradnl" sz="2400" b="1" cap="none" dirty="0" smtClean="0">
                <a:latin typeface="Comic Sans MS" panose="030F0702030302020204" pitchFamily="66" charset="0"/>
              </a:rPr>
              <a:t>su capital</a:t>
            </a:r>
            <a:r>
              <a:rPr lang="es-ES_tradnl" sz="2400" cap="none" dirty="0" smtClean="0">
                <a:latin typeface="Comic Sans MS" panose="030F0702030302020204" pitchFamily="66" charset="0"/>
              </a:rPr>
              <a:t> y </a:t>
            </a:r>
            <a:r>
              <a:rPr lang="es-ES_tradnl" sz="2400" b="1" cap="none" dirty="0" smtClean="0">
                <a:latin typeface="Comic Sans MS" panose="030F0702030302020204" pitchFamily="66" charset="0"/>
              </a:rPr>
              <a:t>su riesgo</a:t>
            </a:r>
            <a:r>
              <a:rPr lang="es-ES_tradnl" sz="2400" cap="none" dirty="0" smtClean="0">
                <a:latin typeface="Comic Sans MS" panose="030F0702030302020204" pitchFamily="66" charset="0"/>
              </a:rPr>
              <a:t>; el </a:t>
            </a:r>
            <a:r>
              <a:rPr lang="es-ES_tradnl" sz="2400" b="1" cap="none" dirty="0" smtClean="0">
                <a:latin typeface="Comic Sans MS" panose="030F0702030302020204" pitchFamily="66" charset="0"/>
              </a:rPr>
              <a:t>empleado</a:t>
            </a:r>
            <a:r>
              <a:rPr lang="es-ES_tradnl" sz="2400" cap="none" dirty="0" smtClean="0">
                <a:latin typeface="Comic Sans MS" panose="030F0702030302020204" pitchFamily="66" charset="0"/>
              </a:rPr>
              <a:t> debe obtener la </a:t>
            </a:r>
            <a:r>
              <a:rPr lang="es-ES_tradnl" sz="2400" b="1" cap="none" dirty="0" smtClean="0">
                <a:latin typeface="Comic Sans MS" panose="030F0702030302020204" pitchFamily="66" charset="0"/>
              </a:rPr>
              <a:t>retribución de su esfuerzo (salario)</a:t>
            </a:r>
            <a:r>
              <a:rPr lang="es-ES_tradnl" sz="2400" cap="none" dirty="0" smtClean="0">
                <a:latin typeface="Comic Sans MS" panose="030F0702030302020204" pitchFamily="66" charset="0"/>
              </a:rPr>
              <a:t>; los </a:t>
            </a:r>
            <a:r>
              <a:rPr lang="es-ES_tradnl" sz="2400" b="1" cap="none" dirty="0" smtClean="0">
                <a:latin typeface="Comic Sans MS" panose="030F0702030302020204" pitchFamily="66" charset="0"/>
              </a:rPr>
              <a:t>consumidores</a:t>
            </a:r>
            <a:r>
              <a:rPr lang="es-ES_tradnl" sz="2400" cap="none" dirty="0" smtClean="0">
                <a:latin typeface="Comic Sans MS" panose="030F0702030302020204" pitchFamily="66" charset="0"/>
              </a:rPr>
              <a:t> deben poder </a:t>
            </a:r>
            <a:r>
              <a:rPr lang="es-ES_tradnl" sz="2400" b="1" cap="none" dirty="0" smtClean="0">
                <a:latin typeface="Comic Sans MS" panose="030F0702030302020204" pitchFamily="66" charset="0"/>
              </a:rPr>
              <a:t>satisfacer su necesidad</a:t>
            </a:r>
            <a:r>
              <a:rPr lang="es-ES_tradnl" sz="2400" cap="none" dirty="0" smtClean="0">
                <a:latin typeface="Comic Sans MS" panose="030F0702030302020204" pitchFamily="66" charset="0"/>
              </a:rPr>
              <a:t> a un precio razonable; los </a:t>
            </a:r>
            <a:r>
              <a:rPr lang="es-ES_tradnl" sz="2400" b="1" cap="none" dirty="0" smtClean="0">
                <a:latin typeface="Comic Sans MS" panose="030F0702030302020204" pitchFamily="66" charset="0"/>
              </a:rPr>
              <a:t>proveedores deben obtener la contraprestación por sus suministros.</a:t>
            </a:r>
            <a:r>
              <a:rPr lang="es-UY" sz="2400" cap="none" dirty="0" smtClean="0">
                <a:latin typeface="Comic Sans MS" panose="030F0702030302020204" pitchFamily="66" charset="0"/>
              </a:rPr>
              <a:t/>
            </a:r>
            <a:br>
              <a:rPr lang="es-UY" sz="2400" cap="none" dirty="0" smtClean="0">
                <a:latin typeface="Comic Sans MS" panose="030F0702030302020204" pitchFamily="66" charset="0"/>
              </a:rPr>
            </a:br>
            <a:endParaRPr lang="es-UY" sz="2400" cap="none" dirty="0">
              <a:latin typeface="Comic Sans MS" panose="030F0702030302020204" pitchFamily="66" charset="0"/>
            </a:endParaRPr>
          </a:p>
        </p:txBody>
      </p:sp>
    </p:spTree>
    <p:extLst>
      <p:ext uri="{BB962C8B-B14F-4D97-AF65-F5344CB8AC3E}">
        <p14:creationId xmlns:p14="http://schemas.microsoft.com/office/powerpoint/2010/main" val="4251970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609" t="27022" r="9004" b="21323"/>
          <a:stretch/>
        </p:blipFill>
        <p:spPr>
          <a:xfrm>
            <a:off x="551329" y="685800"/>
            <a:ext cx="11013142" cy="5754994"/>
          </a:xfrm>
          <a:prstGeom prst="rect">
            <a:avLst/>
          </a:prstGeom>
        </p:spPr>
      </p:pic>
    </p:spTree>
    <p:extLst>
      <p:ext uri="{BB962C8B-B14F-4D97-AF65-F5344CB8AC3E}">
        <p14:creationId xmlns:p14="http://schemas.microsoft.com/office/powerpoint/2010/main" val="584628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5698" t="23712" r="9118" b="19790"/>
          <a:stretch/>
        </p:blipFill>
        <p:spPr>
          <a:xfrm>
            <a:off x="174811" y="174813"/>
            <a:ext cx="11860305" cy="6531448"/>
          </a:xfrm>
          <a:prstGeom prst="rect">
            <a:avLst/>
          </a:prstGeom>
        </p:spPr>
      </p:pic>
    </p:spTree>
    <p:extLst>
      <p:ext uri="{BB962C8B-B14F-4D97-AF65-F5344CB8AC3E}">
        <p14:creationId xmlns:p14="http://schemas.microsoft.com/office/powerpoint/2010/main" val="49773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6752" t="22272" r="25883" b="20182"/>
          <a:stretch/>
        </p:blipFill>
        <p:spPr>
          <a:xfrm>
            <a:off x="4437529" y="215154"/>
            <a:ext cx="7611036" cy="5109882"/>
          </a:xfrm>
          <a:prstGeom prst="rect">
            <a:avLst/>
          </a:prstGeom>
        </p:spPr>
      </p:pic>
      <p:pic>
        <p:nvPicPr>
          <p:cNvPr id="7" name="Imagen 6"/>
          <p:cNvPicPr>
            <a:picLocks noChangeAspect="1"/>
          </p:cNvPicPr>
          <p:nvPr/>
        </p:nvPicPr>
        <p:blipFill rotWithShape="1">
          <a:blip r:embed="rId3"/>
          <a:srcRect l="40389" t="54904" r="44412" b="32099"/>
          <a:stretch/>
        </p:blipFill>
        <p:spPr>
          <a:xfrm>
            <a:off x="6434521" y="4101353"/>
            <a:ext cx="3260808" cy="1129553"/>
          </a:xfrm>
          <a:prstGeom prst="rect">
            <a:avLst/>
          </a:prstGeom>
        </p:spPr>
      </p:pic>
      <p:pic>
        <p:nvPicPr>
          <p:cNvPr id="8" name="Imagen 7"/>
          <p:cNvPicPr>
            <a:picLocks noChangeAspect="1"/>
          </p:cNvPicPr>
          <p:nvPr/>
        </p:nvPicPr>
        <p:blipFill rotWithShape="1">
          <a:blip r:embed="rId3"/>
          <a:srcRect l="26579" t="77072" r="45846" b="8607"/>
          <a:stretch/>
        </p:blipFill>
        <p:spPr>
          <a:xfrm>
            <a:off x="4437529" y="5325036"/>
            <a:ext cx="5257800" cy="1398493"/>
          </a:xfrm>
          <a:prstGeom prst="rect">
            <a:avLst/>
          </a:prstGeom>
        </p:spPr>
      </p:pic>
    </p:spTree>
    <p:extLst>
      <p:ext uri="{BB962C8B-B14F-4D97-AF65-F5344CB8AC3E}">
        <p14:creationId xmlns:p14="http://schemas.microsoft.com/office/powerpoint/2010/main" val="361201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723647"/>
            <a:ext cx="12192000" cy="6494085"/>
          </a:xfrm>
          <a:prstGeom prst="rect">
            <a:avLst/>
          </a:prstGeom>
        </p:spPr>
        <p:txBody>
          <a:bodyPr wrap="square">
            <a:spAutoFit/>
          </a:bodyPr>
          <a:lstStyle/>
          <a:p>
            <a:pPr algn="ctr">
              <a:spcAft>
                <a:spcPts val="0"/>
              </a:spcAft>
            </a:pPr>
            <a:r>
              <a:rPr lang="es-ES_tradnl" b="1" i="1" dirty="0">
                <a:latin typeface="Comic Sans MS" panose="030F0702030302020204" pitchFamily="66" charset="0"/>
                <a:ea typeface="Times New Roman" panose="02020603050405020304" pitchFamily="18" charset="0"/>
                <a:cs typeface="Lucida Sans Unicode" panose="020B0602030504020204" pitchFamily="34" charset="0"/>
              </a:rPr>
              <a:t> </a:t>
            </a:r>
            <a:endParaRPr lang="es-UY" sz="2800" dirty="0">
              <a:latin typeface="Times New Roman" panose="02020603050405020304" pitchFamily="18" charset="0"/>
              <a:ea typeface="Times New Roman" panose="02020603050405020304" pitchFamily="18" charset="0"/>
            </a:endParaRPr>
          </a:p>
          <a:p>
            <a:pPr algn="ctr">
              <a:spcAft>
                <a:spcPts val="0"/>
              </a:spcAft>
            </a:pPr>
            <a:r>
              <a:rPr lang="es-ES_tradnl" b="1" i="1" dirty="0">
                <a:latin typeface="Comic Sans MS" panose="030F0702030302020204" pitchFamily="66" charset="0"/>
                <a:ea typeface="Times New Roman" panose="02020603050405020304" pitchFamily="18" charset="0"/>
                <a:cs typeface="Lucida Sans Unicode" panose="020B0602030504020204" pitchFamily="34" charset="0"/>
              </a:rPr>
              <a:t> </a:t>
            </a:r>
            <a:endParaRPr lang="es-UY" sz="2800" dirty="0">
              <a:latin typeface="Times New Roman" panose="02020603050405020304" pitchFamily="18" charset="0"/>
              <a:ea typeface="Times New Roman" panose="02020603050405020304" pitchFamily="18" charset="0"/>
            </a:endParaRPr>
          </a:p>
          <a:p>
            <a:pPr algn="ctr">
              <a:spcAft>
                <a:spcPts val="0"/>
              </a:spcAft>
            </a:pPr>
            <a:endParaRPr lang="es-ES_tradnl" b="1" i="1" u="sng" dirty="0" smtClean="0">
              <a:latin typeface="Comic Sans MS" panose="030F0702030302020204" pitchFamily="66" charset="0"/>
              <a:ea typeface="Times New Roman" panose="02020603050405020304" pitchFamily="18" charset="0"/>
              <a:cs typeface="Lucida Sans Unicode" panose="020B0602030504020204" pitchFamily="34" charset="0"/>
            </a:endParaRPr>
          </a:p>
          <a:p>
            <a:pPr algn="ctr">
              <a:spcAft>
                <a:spcPts val="0"/>
              </a:spcAft>
            </a:pPr>
            <a:endParaRPr lang="es-ES_tradnl" b="1" i="1" u="sng" dirty="0" smtClean="0">
              <a:latin typeface="Comic Sans MS" panose="030F0702030302020204" pitchFamily="66" charset="0"/>
              <a:ea typeface="Times New Roman" panose="02020603050405020304" pitchFamily="18" charset="0"/>
              <a:cs typeface="Lucida Sans Unicode" panose="020B0602030504020204" pitchFamily="34" charset="0"/>
            </a:endParaRPr>
          </a:p>
          <a:p>
            <a:pPr algn="ctr">
              <a:spcAft>
                <a:spcPts val="0"/>
              </a:spcAft>
            </a:pPr>
            <a:r>
              <a:rPr lang="es-ES_tradnl" b="1" i="1" u="sng" dirty="0" smtClean="0">
                <a:latin typeface="Comic Sans MS" panose="030F0702030302020204" pitchFamily="66" charset="0"/>
                <a:ea typeface="Times New Roman" panose="02020603050405020304" pitchFamily="18" charset="0"/>
                <a:cs typeface="Lucida Sans Unicode" panose="020B0602030504020204" pitchFamily="34" charset="0"/>
              </a:rPr>
              <a:t>CLASIFICACIONES</a:t>
            </a:r>
            <a:endParaRPr lang="es-UY" dirty="0">
              <a:latin typeface="Times New Roman" panose="02020603050405020304" pitchFamily="18" charset="0"/>
              <a:ea typeface="Times New Roman" panose="02020603050405020304" pitchFamily="18" charset="0"/>
            </a:endParaRPr>
          </a:p>
          <a:p>
            <a:pPr>
              <a:spcAft>
                <a:spcPts val="0"/>
              </a:spcAft>
            </a:pP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 </a:t>
            </a:r>
            <a:endParaRPr lang="es-UY" dirty="0">
              <a:latin typeface="Times New Roman" panose="02020603050405020304" pitchFamily="18" charset="0"/>
              <a:ea typeface="Times New Roman" panose="02020603050405020304" pitchFamily="18" charset="0"/>
            </a:endParaRPr>
          </a:p>
          <a:p>
            <a:pPr marL="342900" indent="-342900">
              <a:spcAft>
                <a:spcPts val="0"/>
              </a:spcAft>
              <a:buAutoNum type="arabicParenR"/>
            </a:pPr>
            <a:r>
              <a:rPr lang="es-ES_tradnl" b="1" dirty="0" smtClean="0">
                <a:latin typeface="Comic Sans MS" panose="030F0702030302020204" pitchFamily="66" charset="0"/>
                <a:ea typeface="Times New Roman" panose="02020603050405020304" pitchFamily="18" charset="0"/>
                <a:cs typeface="Lucida Sans Unicode" panose="020B0602030504020204" pitchFamily="34" charset="0"/>
              </a:rPr>
              <a:t>Por </a:t>
            </a: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el campo de </a:t>
            </a:r>
            <a:r>
              <a:rPr lang="es-ES_tradnl" b="1" dirty="0" smtClean="0">
                <a:latin typeface="Comic Sans MS" panose="030F0702030302020204" pitchFamily="66" charset="0"/>
                <a:ea typeface="Times New Roman" panose="02020603050405020304" pitchFamily="18" charset="0"/>
                <a:cs typeface="Lucida Sans Unicode" panose="020B0602030504020204" pitchFamily="34" charset="0"/>
              </a:rPr>
              <a:t>actividad</a:t>
            </a:r>
          </a:p>
          <a:p>
            <a:pPr>
              <a:spcAft>
                <a:spcPts val="0"/>
              </a:spcAft>
            </a:pPr>
            <a:endParaRPr lang="es-UY" dirty="0">
              <a:latin typeface="Times New Roman" panose="02020603050405020304" pitchFamily="18" charset="0"/>
              <a:ea typeface="Times New Roman" panose="02020603050405020304" pitchFamily="18" charset="0"/>
            </a:endParaRPr>
          </a:p>
          <a:p>
            <a:pPr marL="449580">
              <a:spcAft>
                <a:spcPts val="0"/>
              </a:spcAft>
            </a:pP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a) </a:t>
            </a:r>
            <a:r>
              <a:rPr lang="es-ES_tradnl" b="1" i="1" u="sng" dirty="0">
                <a:latin typeface="Comic Sans MS" panose="030F0702030302020204" pitchFamily="66" charset="0"/>
                <a:ea typeface="Times New Roman" panose="02020603050405020304" pitchFamily="18" charset="0"/>
                <a:cs typeface="Lucida Sans Unicode" panose="020B0602030504020204" pitchFamily="34" charset="0"/>
              </a:rPr>
              <a:t>EMPRESAS DE TRANSPORTE</a:t>
            </a: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 </a:t>
            </a:r>
            <a:r>
              <a:rPr lang="es-ES_tradnl" dirty="0">
                <a:latin typeface="Comic Sans MS" panose="030F0702030302020204" pitchFamily="66" charset="0"/>
                <a:ea typeface="Times New Roman" panose="02020603050405020304" pitchFamily="18" charset="0"/>
                <a:cs typeface="Lucida Sans Unicode" panose="020B0602030504020204" pitchFamily="34" charset="0"/>
              </a:rPr>
              <a:t>cargando mercancías y personas de un lugar a otro.</a:t>
            </a:r>
            <a:endParaRPr lang="es-UY" dirty="0">
              <a:latin typeface="Times New Roman" panose="02020603050405020304" pitchFamily="18" charset="0"/>
              <a:ea typeface="Times New Roman" panose="02020603050405020304" pitchFamily="18" charset="0"/>
            </a:endParaRPr>
          </a:p>
          <a:p>
            <a:pPr marL="449580">
              <a:spcAft>
                <a:spcPts val="0"/>
              </a:spcAft>
            </a:pP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b) </a:t>
            </a:r>
            <a:r>
              <a:rPr lang="es-ES_tradnl" b="1" i="1" u="sng" dirty="0">
                <a:latin typeface="Comic Sans MS" panose="030F0702030302020204" pitchFamily="66" charset="0"/>
                <a:ea typeface="Times New Roman" panose="02020603050405020304" pitchFamily="18" charset="0"/>
                <a:cs typeface="Lucida Sans Unicode" panose="020B0602030504020204" pitchFamily="34" charset="0"/>
              </a:rPr>
              <a:t>EMPRESAS AGRICOLAS</a:t>
            </a: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 </a:t>
            </a:r>
            <a:r>
              <a:rPr lang="es-ES_tradnl" dirty="0">
                <a:latin typeface="Comic Sans MS" panose="030F0702030302020204" pitchFamily="66" charset="0"/>
                <a:ea typeface="Times New Roman" panose="02020603050405020304" pitchFamily="18" charset="0"/>
                <a:cs typeface="Lucida Sans Unicode" panose="020B0602030504020204" pitchFamily="34" charset="0"/>
              </a:rPr>
              <a:t>siembran y cosechan productos del reino vegetal.</a:t>
            </a:r>
            <a:endParaRPr lang="es-UY" dirty="0">
              <a:latin typeface="Times New Roman" panose="02020603050405020304" pitchFamily="18" charset="0"/>
              <a:ea typeface="Times New Roman" panose="02020603050405020304" pitchFamily="18" charset="0"/>
            </a:endParaRPr>
          </a:p>
          <a:p>
            <a:pPr marL="449580">
              <a:spcAft>
                <a:spcPts val="0"/>
              </a:spcAft>
            </a:pP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c) </a:t>
            </a:r>
            <a:r>
              <a:rPr lang="es-ES_tradnl" b="1" i="1" u="sng" dirty="0">
                <a:latin typeface="Comic Sans MS" panose="030F0702030302020204" pitchFamily="66" charset="0"/>
                <a:ea typeface="Times New Roman" panose="02020603050405020304" pitchFamily="18" charset="0"/>
                <a:cs typeface="Lucida Sans Unicode" panose="020B0602030504020204" pitchFamily="34" charset="0"/>
              </a:rPr>
              <a:t>EMPRESAS DE COMUNICACIONES</a:t>
            </a: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a:t>
            </a:r>
            <a:r>
              <a:rPr lang="es-ES_tradnl" dirty="0">
                <a:latin typeface="Comic Sans MS" panose="030F0702030302020204" pitchFamily="66" charset="0"/>
                <a:ea typeface="Times New Roman" panose="02020603050405020304" pitchFamily="18" charset="0"/>
                <a:cs typeface="Lucida Sans Unicode" panose="020B0602030504020204" pitchFamily="34" charset="0"/>
              </a:rPr>
              <a:t> proporcionan servicios de teléfono, telégrafo y correo a las </a:t>
            </a:r>
            <a:endParaRPr lang="es-UY" dirty="0">
              <a:latin typeface="Times New Roman" panose="02020603050405020304" pitchFamily="18" charset="0"/>
              <a:ea typeface="Times New Roman" panose="02020603050405020304" pitchFamily="18" charset="0"/>
            </a:endParaRPr>
          </a:p>
          <a:p>
            <a:pPr marL="449580">
              <a:spcAft>
                <a:spcPts val="0"/>
              </a:spcAft>
            </a:pP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                                             </a:t>
            </a:r>
            <a:r>
              <a:rPr lang="es-ES_tradnl" dirty="0">
                <a:latin typeface="Comic Sans MS" panose="030F0702030302020204" pitchFamily="66" charset="0"/>
                <a:ea typeface="Times New Roman" panose="02020603050405020304" pitchFamily="18" charset="0"/>
                <a:cs typeface="Lucida Sans Unicode" panose="020B0602030504020204" pitchFamily="34" charset="0"/>
              </a:rPr>
              <a:t>personas.                      </a:t>
            </a:r>
            <a:endParaRPr lang="es-UY" dirty="0">
              <a:latin typeface="Times New Roman" panose="02020603050405020304" pitchFamily="18" charset="0"/>
              <a:ea typeface="Times New Roman" panose="02020603050405020304" pitchFamily="18" charset="0"/>
            </a:endParaRPr>
          </a:p>
          <a:p>
            <a:pPr marL="449580">
              <a:spcAft>
                <a:spcPts val="0"/>
              </a:spcAft>
            </a:pP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d) </a:t>
            </a:r>
            <a:r>
              <a:rPr lang="es-ES_tradnl" b="1" i="1" u="sng" dirty="0">
                <a:latin typeface="Comic Sans MS" panose="030F0702030302020204" pitchFamily="66" charset="0"/>
                <a:ea typeface="Times New Roman" panose="02020603050405020304" pitchFamily="18" charset="0"/>
                <a:cs typeface="Lucida Sans Unicode" panose="020B0602030504020204" pitchFamily="34" charset="0"/>
              </a:rPr>
              <a:t>EMPRESAS INDUSTRIALES</a:t>
            </a: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a:t>
            </a:r>
            <a:r>
              <a:rPr lang="es-ES_tradnl" dirty="0">
                <a:latin typeface="Comic Sans MS" panose="030F0702030302020204" pitchFamily="66" charset="0"/>
                <a:ea typeface="Times New Roman" panose="02020603050405020304" pitchFamily="18" charset="0"/>
                <a:cs typeface="Lucida Sans Unicode" panose="020B0602030504020204" pitchFamily="34" charset="0"/>
              </a:rPr>
              <a:t> transforman materias primas en productos elaborados a través de </a:t>
            </a:r>
            <a:endParaRPr lang="es-UY" dirty="0">
              <a:latin typeface="Times New Roman" panose="02020603050405020304" pitchFamily="18" charset="0"/>
              <a:ea typeface="Times New Roman" panose="02020603050405020304" pitchFamily="18" charset="0"/>
            </a:endParaRPr>
          </a:p>
          <a:p>
            <a:pPr marL="449580">
              <a:spcAft>
                <a:spcPts val="0"/>
              </a:spcAft>
            </a:pP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                                     </a:t>
            </a:r>
            <a:r>
              <a:rPr lang="es-ES_tradnl" dirty="0">
                <a:latin typeface="Comic Sans MS" panose="030F0702030302020204" pitchFamily="66" charset="0"/>
                <a:ea typeface="Times New Roman" panose="02020603050405020304" pitchFamily="18" charset="0"/>
                <a:cs typeface="Lucida Sans Unicode" panose="020B0602030504020204" pitchFamily="34" charset="0"/>
              </a:rPr>
              <a:t>procesos productivos.</a:t>
            </a:r>
            <a:endParaRPr lang="es-UY" dirty="0">
              <a:latin typeface="Times New Roman" panose="02020603050405020304" pitchFamily="18" charset="0"/>
              <a:ea typeface="Times New Roman" panose="02020603050405020304" pitchFamily="18" charset="0"/>
            </a:endParaRPr>
          </a:p>
          <a:p>
            <a:pPr marL="449580">
              <a:spcAft>
                <a:spcPts val="0"/>
              </a:spcAft>
            </a:pP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e) </a:t>
            </a:r>
            <a:r>
              <a:rPr lang="es-ES_tradnl" b="1" i="1" u="sng" dirty="0">
                <a:latin typeface="Comic Sans MS" panose="030F0702030302020204" pitchFamily="66" charset="0"/>
                <a:ea typeface="Times New Roman" panose="02020603050405020304" pitchFamily="18" charset="0"/>
                <a:cs typeface="Lucida Sans Unicode" panose="020B0602030504020204" pitchFamily="34" charset="0"/>
              </a:rPr>
              <a:t>EMPRESAS COMERCIALES</a:t>
            </a:r>
            <a:r>
              <a:rPr lang="es-ES_tradnl" dirty="0">
                <a:latin typeface="Comic Sans MS" panose="030F0702030302020204" pitchFamily="66" charset="0"/>
                <a:ea typeface="Times New Roman" panose="02020603050405020304" pitchFamily="18" charset="0"/>
                <a:cs typeface="Lucida Sans Unicode" panose="020B0602030504020204" pitchFamily="34" charset="0"/>
              </a:rPr>
              <a:t>, adquieren y venden mercaderías compradas a fabricantes, mayoristas o </a:t>
            </a:r>
            <a:endParaRPr lang="es-UY" dirty="0">
              <a:latin typeface="Times New Roman" panose="02020603050405020304" pitchFamily="18" charset="0"/>
              <a:ea typeface="Times New Roman" panose="02020603050405020304" pitchFamily="18" charset="0"/>
            </a:endParaRPr>
          </a:p>
          <a:p>
            <a:pPr marL="449580">
              <a:spcAft>
                <a:spcPts val="0"/>
              </a:spcAft>
            </a:pP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                                   </a:t>
            </a:r>
            <a:r>
              <a:rPr lang="es-ES_tradnl" dirty="0" smtClean="0">
                <a:latin typeface="Comic Sans MS" panose="030F0702030302020204" pitchFamily="66" charset="0"/>
                <a:ea typeface="Times New Roman" panose="02020603050405020304" pitchFamily="18" charset="0"/>
                <a:cs typeface="Lucida Sans Unicode" panose="020B0602030504020204" pitchFamily="34" charset="0"/>
              </a:rPr>
              <a:t>minoristas.</a:t>
            </a:r>
          </a:p>
          <a:p>
            <a:pPr marL="449580">
              <a:spcAft>
                <a:spcPts val="0"/>
              </a:spcAft>
            </a:pPr>
            <a:endParaRPr lang="es-ES_tradnl" dirty="0" smtClean="0">
              <a:latin typeface="Comic Sans MS" panose="030F0702030302020204" pitchFamily="66" charset="0"/>
              <a:ea typeface="Times New Roman" panose="02020603050405020304" pitchFamily="18" charset="0"/>
              <a:cs typeface="Lucida Sans Unicode" panose="020B0602030504020204" pitchFamily="34" charset="0"/>
            </a:endParaRPr>
          </a:p>
          <a:p>
            <a:pPr>
              <a:spcAft>
                <a:spcPts val="0"/>
              </a:spcAft>
            </a:pPr>
            <a:endParaRPr lang="es-ES_tradnl" sz="1600" dirty="0">
              <a:latin typeface="Comic Sans MS" panose="030F0702030302020204" pitchFamily="66" charset="0"/>
              <a:ea typeface="Times New Roman" panose="02020603050405020304" pitchFamily="18" charset="0"/>
              <a:cs typeface="Lucida Sans Unicode" panose="020B0602030504020204" pitchFamily="34" charset="0"/>
            </a:endParaRPr>
          </a:p>
          <a:p>
            <a:pPr>
              <a:spcAft>
                <a:spcPts val="0"/>
              </a:spcAft>
            </a:pPr>
            <a:r>
              <a:rPr lang="es-ES_tradnl" sz="1600" dirty="0" smtClean="0">
                <a:latin typeface="Comic Sans MS" panose="030F0702030302020204" pitchFamily="66" charset="0"/>
                <a:ea typeface="Times New Roman" panose="02020603050405020304" pitchFamily="18" charset="0"/>
                <a:cs typeface="Lucida Sans Unicode" panose="020B0602030504020204" pitchFamily="34" charset="0"/>
              </a:rPr>
              <a:t>Cada una de las agrupaciones puede a su vez ser objeto de una </a:t>
            </a:r>
            <a:r>
              <a:rPr lang="es-ES_tradnl" sz="1600" dirty="0" err="1" smtClean="0">
                <a:latin typeface="Comic Sans MS" panose="030F0702030302020204" pitchFamily="66" charset="0"/>
                <a:ea typeface="Times New Roman" panose="02020603050405020304" pitchFamily="18" charset="0"/>
                <a:cs typeface="Lucida Sans Unicode" panose="020B0602030504020204" pitchFamily="34" charset="0"/>
              </a:rPr>
              <a:t>subclasificación</a:t>
            </a:r>
            <a:r>
              <a:rPr lang="es-ES_tradnl" sz="1600" dirty="0" smtClean="0">
                <a:latin typeface="Comic Sans MS" panose="030F0702030302020204" pitchFamily="66" charset="0"/>
                <a:ea typeface="Times New Roman" panose="02020603050405020304" pitchFamily="18" charset="0"/>
                <a:cs typeface="Lucida Sans Unicode" panose="020B0602030504020204" pitchFamily="34" charset="0"/>
              </a:rPr>
              <a:t> ya que dentro de cada una existen </a:t>
            </a:r>
          </a:p>
          <a:p>
            <a:pPr>
              <a:spcAft>
                <a:spcPts val="0"/>
              </a:spcAft>
            </a:pPr>
            <a:r>
              <a:rPr lang="es-ES_tradnl" sz="1600" dirty="0" smtClean="0">
                <a:latin typeface="Comic Sans MS" panose="030F0702030302020204" pitchFamily="66" charset="0"/>
                <a:ea typeface="Times New Roman" panose="02020603050405020304" pitchFamily="18" charset="0"/>
                <a:cs typeface="Lucida Sans Unicode" panose="020B0602030504020204" pitchFamily="34" charset="0"/>
              </a:rPr>
              <a:t>características diferenciadoras. Las empresas de transporte pueden ser de pasajeros, de mercaderías, de combustible, etc. </a:t>
            </a:r>
          </a:p>
          <a:p>
            <a:pPr>
              <a:spcAft>
                <a:spcPts val="0"/>
              </a:spcAft>
            </a:pPr>
            <a:r>
              <a:rPr lang="es-ES_tradnl" sz="1600" dirty="0" smtClean="0">
                <a:latin typeface="Comic Sans MS" panose="030F0702030302020204" pitchFamily="66" charset="0"/>
                <a:ea typeface="Times New Roman" panose="02020603050405020304" pitchFamily="18" charset="0"/>
                <a:cs typeface="Lucida Sans Unicode" panose="020B0602030504020204" pitchFamily="34" charset="0"/>
              </a:rPr>
              <a:t>La </a:t>
            </a:r>
            <a:r>
              <a:rPr lang="es-ES_tradnl" sz="1600" dirty="0" err="1" smtClean="0">
                <a:latin typeface="Comic Sans MS" panose="030F0702030302020204" pitchFamily="66" charset="0"/>
                <a:ea typeface="Times New Roman" panose="02020603050405020304" pitchFamily="18" charset="0"/>
                <a:cs typeface="Lucida Sans Unicode" panose="020B0602030504020204" pitchFamily="34" charset="0"/>
              </a:rPr>
              <a:t>subclasificación</a:t>
            </a:r>
            <a:r>
              <a:rPr lang="es-ES_tradnl" sz="1600" dirty="0" smtClean="0">
                <a:latin typeface="Comic Sans MS" panose="030F0702030302020204" pitchFamily="66" charset="0"/>
                <a:ea typeface="Times New Roman" panose="02020603050405020304" pitchFamily="18" charset="0"/>
                <a:cs typeface="Lucida Sans Unicode" panose="020B0602030504020204" pitchFamily="34" charset="0"/>
              </a:rPr>
              <a:t> toma el objeto transportado como referencia. Las empresas de transporte pueden </a:t>
            </a:r>
            <a:r>
              <a:rPr lang="es-ES_tradnl" sz="1600" dirty="0" err="1" smtClean="0">
                <a:latin typeface="Comic Sans MS" panose="030F0702030302020204" pitchFamily="66" charset="0"/>
                <a:ea typeface="Times New Roman" panose="02020603050405020304" pitchFamily="18" charset="0"/>
                <a:cs typeface="Lucida Sans Unicode" panose="020B0602030504020204" pitchFamily="34" charset="0"/>
              </a:rPr>
              <a:t>subclasificarse</a:t>
            </a:r>
            <a:r>
              <a:rPr lang="es-ES_tradnl" sz="1600" dirty="0" smtClean="0">
                <a:latin typeface="Comic Sans MS" panose="030F0702030302020204" pitchFamily="66" charset="0"/>
                <a:ea typeface="Times New Roman" panose="02020603050405020304" pitchFamily="18" charset="0"/>
                <a:cs typeface="Lucida Sans Unicode" panose="020B0602030504020204" pitchFamily="34" charset="0"/>
              </a:rPr>
              <a:t> en empresas de transporte aéreo, marítimo, carretero, ferroviario. En este caso la </a:t>
            </a:r>
            <a:r>
              <a:rPr lang="es-ES_tradnl" sz="1600" dirty="0" err="1" smtClean="0">
                <a:latin typeface="Comic Sans MS" panose="030F0702030302020204" pitchFamily="66" charset="0"/>
                <a:ea typeface="Times New Roman" panose="02020603050405020304" pitchFamily="18" charset="0"/>
                <a:cs typeface="Lucida Sans Unicode" panose="020B0602030504020204" pitchFamily="34" charset="0"/>
              </a:rPr>
              <a:t>subclasificación</a:t>
            </a:r>
            <a:r>
              <a:rPr lang="es-ES_tradnl" sz="1600" dirty="0" smtClean="0">
                <a:latin typeface="Comic Sans MS" panose="030F0702030302020204" pitchFamily="66" charset="0"/>
                <a:ea typeface="Times New Roman" panose="02020603050405020304" pitchFamily="18" charset="0"/>
                <a:cs typeface="Lucida Sans Unicode" panose="020B0602030504020204" pitchFamily="34" charset="0"/>
              </a:rPr>
              <a:t>, toma el medio utilizado para transportar como diferenciador. De igual forma podemos </a:t>
            </a:r>
            <a:r>
              <a:rPr lang="es-ES_tradnl" sz="1600" dirty="0" err="1" smtClean="0">
                <a:latin typeface="Comic Sans MS" panose="030F0702030302020204" pitchFamily="66" charset="0"/>
                <a:ea typeface="Times New Roman" panose="02020603050405020304" pitchFamily="18" charset="0"/>
                <a:cs typeface="Lucida Sans Unicode" panose="020B0602030504020204" pitchFamily="34" charset="0"/>
              </a:rPr>
              <a:t>subclasificar</a:t>
            </a:r>
            <a:r>
              <a:rPr lang="es-ES_tradnl" sz="1600" dirty="0" smtClean="0">
                <a:latin typeface="Comic Sans MS" panose="030F0702030302020204" pitchFamily="66" charset="0"/>
                <a:ea typeface="Times New Roman" panose="02020603050405020304" pitchFamily="18" charset="0"/>
                <a:cs typeface="Lucida Sans Unicode" panose="020B0602030504020204" pitchFamily="34" charset="0"/>
              </a:rPr>
              <a:t> las industrias según el rubro, estableciendo entonces industrias textiles, metalúrgicas, etc.</a:t>
            </a:r>
            <a:endParaRPr lang="es-UY"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293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5104" y="1882541"/>
            <a:ext cx="10852401" cy="1596177"/>
          </a:xfrm>
        </p:spPr>
        <p:txBody>
          <a:bodyPr>
            <a:noAutofit/>
          </a:bodyPr>
          <a:lstStyle/>
          <a:p>
            <a:pPr algn="l"/>
            <a:r>
              <a:rPr lang="es-ES_tradnl" sz="1800" b="1" dirty="0" smtClean="0">
                <a:latin typeface="Comic Sans MS" panose="030F0702030302020204" pitchFamily="66" charset="0"/>
              </a:rPr>
              <a:t>2)  </a:t>
            </a:r>
            <a:r>
              <a:rPr lang="es-ES_tradnl" sz="1800" b="1" cap="none" dirty="0" smtClean="0">
                <a:latin typeface="Comic Sans MS" panose="030F0702030302020204" pitchFamily="66" charset="0"/>
              </a:rPr>
              <a:t>Por sus fines </a:t>
            </a:r>
            <a:br>
              <a:rPr lang="es-ES_tradnl" sz="1800" b="1" cap="none" dirty="0" smtClean="0">
                <a:latin typeface="Comic Sans MS" panose="030F0702030302020204" pitchFamily="66" charset="0"/>
              </a:rPr>
            </a:br>
            <a:r>
              <a:rPr lang="es-ES_tradnl" sz="1800" b="1" cap="none" dirty="0" smtClean="0">
                <a:latin typeface="Comic Sans MS" panose="030F0702030302020204" pitchFamily="66" charset="0"/>
              </a:rPr>
              <a:t/>
            </a:r>
            <a:br>
              <a:rPr lang="es-ES_tradnl" sz="1800" b="1" cap="none" dirty="0" smtClean="0">
                <a:latin typeface="Comic Sans MS" panose="030F0702030302020204" pitchFamily="66" charset="0"/>
              </a:rPr>
            </a:br>
            <a:r>
              <a:rPr lang="es-ES_tradnl" sz="1800" b="1" cap="none" dirty="0" smtClean="0">
                <a:latin typeface="Comic Sans MS" panose="030F0702030302020204" pitchFamily="66" charset="0"/>
              </a:rPr>
              <a:t>             </a:t>
            </a:r>
            <a:r>
              <a:rPr lang="es-UY" sz="1800" dirty="0" smtClean="0">
                <a:latin typeface="Comic Sans MS" panose="030F0702030302020204" pitchFamily="66" charset="0"/>
              </a:rPr>
              <a:t/>
            </a:r>
            <a:br>
              <a:rPr lang="es-UY" sz="1800" dirty="0" smtClean="0">
                <a:latin typeface="Comic Sans MS" panose="030F0702030302020204" pitchFamily="66" charset="0"/>
              </a:rPr>
            </a:br>
            <a:r>
              <a:rPr lang="es-ES_tradnl" sz="1800" b="1" dirty="0" smtClean="0">
                <a:latin typeface="Comic Sans MS" panose="030F0702030302020204" pitchFamily="66" charset="0"/>
              </a:rPr>
              <a:t>a</a:t>
            </a:r>
            <a:r>
              <a:rPr lang="es-ES_tradnl" sz="1800" b="1" cap="none" dirty="0" smtClean="0">
                <a:latin typeface="Comic Sans MS" panose="030F0702030302020204" pitchFamily="66" charset="0"/>
              </a:rPr>
              <a:t>)</a:t>
            </a:r>
            <a:r>
              <a:rPr lang="es-ES_tradnl" sz="1800" cap="none" dirty="0" smtClean="0">
                <a:latin typeface="Comic Sans MS" panose="030F0702030302020204" pitchFamily="66" charset="0"/>
              </a:rPr>
              <a:t> </a:t>
            </a:r>
            <a:r>
              <a:rPr lang="es-ES_tradnl" sz="1800" b="1" i="1" u="sng" dirty="0" smtClean="0">
                <a:latin typeface="Comic Sans MS" panose="030F0702030302020204" pitchFamily="66" charset="0"/>
              </a:rPr>
              <a:t>EMPRESAS DE PRODUCCION</a:t>
            </a:r>
            <a:r>
              <a:rPr lang="es-ES_tradnl" sz="1800" b="1" dirty="0" smtClean="0">
                <a:latin typeface="Comic Sans MS" panose="030F0702030302020204" pitchFamily="66" charset="0"/>
              </a:rPr>
              <a:t>,</a:t>
            </a:r>
            <a:r>
              <a:rPr lang="es-ES_tradnl" sz="1800" dirty="0" smtClean="0">
                <a:latin typeface="Comic Sans MS" panose="030F0702030302020204" pitchFamily="66" charset="0"/>
              </a:rPr>
              <a:t> </a:t>
            </a:r>
            <a:r>
              <a:rPr lang="es-ES_tradnl" sz="1800" cap="none" dirty="0" smtClean="0">
                <a:latin typeface="Comic Sans MS" panose="030F0702030302020204" pitchFamily="66" charset="0"/>
              </a:rPr>
              <a:t>riqueza que se utiliza para obtener nueva riqueza.</a:t>
            </a:r>
            <a:r>
              <a:rPr lang="es-UY" sz="1800" cap="none" dirty="0" smtClean="0">
                <a:latin typeface="Comic Sans MS" panose="030F0702030302020204" pitchFamily="66" charset="0"/>
              </a:rPr>
              <a:t/>
            </a:r>
            <a:br>
              <a:rPr lang="es-UY" sz="1800" cap="none" dirty="0" smtClean="0">
                <a:latin typeface="Comic Sans MS" panose="030F0702030302020204" pitchFamily="66" charset="0"/>
              </a:rPr>
            </a:br>
            <a:r>
              <a:rPr lang="es-ES_tradnl" sz="1800" cap="none" dirty="0" smtClean="0">
                <a:latin typeface="Comic Sans MS" panose="030F0702030302020204" pitchFamily="66" charset="0"/>
              </a:rPr>
              <a:t> 	                               </a:t>
            </a:r>
            <a:br>
              <a:rPr lang="es-ES_tradnl" sz="1800" cap="none" dirty="0" smtClean="0">
                <a:latin typeface="Comic Sans MS" panose="030F0702030302020204" pitchFamily="66" charset="0"/>
              </a:rPr>
            </a:br>
            <a:r>
              <a:rPr lang="es-ES_tradnl" sz="1800" cap="none" dirty="0" smtClean="0">
                <a:latin typeface="Comic Sans MS" panose="030F0702030302020204" pitchFamily="66" charset="0"/>
              </a:rPr>
              <a:t>                                                        Incluye entidades comerciales, industriales, bancarias.</a:t>
            </a:r>
            <a:br>
              <a:rPr lang="es-ES_tradnl" sz="1800" cap="none" dirty="0" smtClean="0">
                <a:latin typeface="Comic Sans MS" panose="030F0702030302020204" pitchFamily="66" charset="0"/>
              </a:rPr>
            </a:br>
            <a:r>
              <a:rPr lang="es-UY" sz="1800" cap="none" dirty="0" smtClean="0">
                <a:latin typeface="Comic Sans MS" panose="030F0702030302020204" pitchFamily="66" charset="0"/>
              </a:rPr>
              <a:t/>
            </a:r>
            <a:br>
              <a:rPr lang="es-UY" sz="1800" cap="none" dirty="0" smtClean="0">
                <a:latin typeface="Comic Sans MS" panose="030F0702030302020204" pitchFamily="66" charset="0"/>
              </a:rPr>
            </a:br>
            <a:r>
              <a:rPr lang="es-ES_tradnl" sz="1800" cap="none" dirty="0" smtClean="0">
                <a:latin typeface="Comic Sans MS" panose="030F0702030302020204" pitchFamily="66" charset="0"/>
              </a:rPr>
              <a:t> </a:t>
            </a:r>
            <a:r>
              <a:rPr lang="es-UY" sz="1800" cap="none" dirty="0" smtClean="0">
                <a:latin typeface="Comic Sans MS" panose="030F0702030302020204" pitchFamily="66" charset="0"/>
              </a:rPr>
              <a:t/>
            </a:r>
            <a:br>
              <a:rPr lang="es-UY" sz="1800" cap="none" dirty="0" smtClean="0">
                <a:latin typeface="Comic Sans MS" panose="030F0702030302020204" pitchFamily="66" charset="0"/>
              </a:rPr>
            </a:br>
            <a:r>
              <a:rPr lang="es-ES_tradnl" sz="1800" b="1" cap="none" dirty="0" smtClean="0">
                <a:latin typeface="Comic Sans MS" panose="030F0702030302020204" pitchFamily="66" charset="0"/>
              </a:rPr>
              <a:t>b)</a:t>
            </a:r>
            <a:r>
              <a:rPr lang="es-ES_tradnl" sz="1800" cap="none" dirty="0" smtClean="0">
                <a:latin typeface="Comic Sans MS" panose="030F0702030302020204" pitchFamily="66" charset="0"/>
              </a:rPr>
              <a:t> </a:t>
            </a:r>
            <a:r>
              <a:rPr lang="es-ES_tradnl" sz="1800" b="1" i="1" u="sng" cap="none" dirty="0" smtClean="0">
                <a:latin typeface="Comic Sans MS" panose="030F0702030302020204" pitchFamily="66" charset="0"/>
              </a:rPr>
              <a:t>EMPRESAS DE EROGACION</a:t>
            </a:r>
            <a:r>
              <a:rPr lang="es-ES_tradnl" sz="1800" b="1" cap="none" dirty="0" smtClean="0">
                <a:latin typeface="Comic Sans MS" panose="030F0702030302020204" pitchFamily="66" charset="0"/>
              </a:rPr>
              <a:t>,</a:t>
            </a:r>
            <a:r>
              <a:rPr lang="es-ES_tradnl" sz="1800" cap="none" dirty="0" smtClean="0">
                <a:latin typeface="Comic Sans MS" panose="030F0702030302020204" pitchFamily="66" charset="0"/>
              </a:rPr>
              <a:t> riqueza que se utiliza para atender las finalidades para las </a:t>
            </a:r>
            <a:br>
              <a:rPr lang="es-ES_tradnl" sz="1800" cap="none" dirty="0" smtClean="0">
                <a:latin typeface="Comic Sans MS" panose="030F0702030302020204" pitchFamily="66" charset="0"/>
              </a:rPr>
            </a:br>
            <a:r>
              <a:rPr lang="es-ES_tradnl" sz="1800" cap="none" dirty="0" smtClean="0">
                <a:latin typeface="Comic Sans MS" panose="030F0702030302020204" pitchFamily="66" charset="0"/>
              </a:rPr>
              <a:t>                                                     que fueron creadas. </a:t>
            </a:r>
            <a:br>
              <a:rPr lang="es-ES_tradnl" sz="1800" cap="none" dirty="0" smtClean="0">
                <a:latin typeface="Comic Sans MS" panose="030F0702030302020204" pitchFamily="66" charset="0"/>
              </a:rPr>
            </a:br>
            <a:r>
              <a:rPr lang="es-UY" sz="1800" cap="none" dirty="0" smtClean="0">
                <a:latin typeface="Comic Sans MS" panose="030F0702030302020204" pitchFamily="66" charset="0"/>
              </a:rPr>
              <a:t/>
            </a:r>
            <a:br>
              <a:rPr lang="es-UY" sz="1800" cap="none" dirty="0" smtClean="0">
                <a:latin typeface="Comic Sans MS" panose="030F0702030302020204" pitchFamily="66" charset="0"/>
              </a:rPr>
            </a:br>
            <a:r>
              <a:rPr lang="es-UY" sz="1800" cap="none" dirty="0" smtClean="0">
                <a:latin typeface="Comic Sans MS" panose="030F0702030302020204" pitchFamily="66" charset="0"/>
              </a:rPr>
              <a:t>                                                     </a:t>
            </a:r>
            <a:r>
              <a:rPr lang="es-ES_tradnl" sz="1800" cap="none" dirty="0" smtClean="0">
                <a:latin typeface="Comic Sans MS" panose="030F0702030302020204" pitchFamily="66" charset="0"/>
              </a:rPr>
              <a:t>Incluye asociaciones de ayuda, clubes deportivos, asociaciones </a:t>
            </a:r>
            <a:br>
              <a:rPr lang="es-ES_tradnl" sz="1800" cap="none" dirty="0" smtClean="0">
                <a:latin typeface="Comic Sans MS" panose="030F0702030302020204" pitchFamily="66" charset="0"/>
              </a:rPr>
            </a:br>
            <a:r>
              <a:rPr lang="es-ES_tradnl" sz="1800" cap="none" dirty="0" smtClean="0">
                <a:latin typeface="Comic Sans MS" panose="030F0702030302020204" pitchFamily="66" charset="0"/>
              </a:rPr>
              <a:t>                                                     culturales, el municipio.</a:t>
            </a:r>
            <a:r>
              <a:rPr lang="es-UY" sz="1800" cap="none" dirty="0" smtClean="0">
                <a:latin typeface="Comic Sans MS" panose="030F0702030302020204" pitchFamily="66" charset="0"/>
              </a:rPr>
              <a:t/>
            </a:r>
            <a:br>
              <a:rPr lang="es-UY" sz="1800" cap="none" dirty="0" smtClean="0">
                <a:latin typeface="Comic Sans MS" panose="030F0702030302020204" pitchFamily="66" charset="0"/>
              </a:rPr>
            </a:br>
            <a:endParaRPr lang="es-UY" sz="1800" cap="none" dirty="0">
              <a:latin typeface="Comic Sans MS" panose="030F0702030302020204" pitchFamily="66" charset="0"/>
            </a:endParaRPr>
          </a:p>
        </p:txBody>
      </p:sp>
      <p:sp>
        <p:nvSpPr>
          <p:cNvPr id="4" name="Rectángulo 3"/>
          <p:cNvSpPr/>
          <p:nvPr/>
        </p:nvSpPr>
        <p:spPr>
          <a:xfrm>
            <a:off x="1250711" y="4457024"/>
            <a:ext cx="6096000" cy="1477328"/>
          </a:xfrm>
          <a:prstGeom prst="rect">
            <a:avLst/>
          </a:prstGeom>
        </p:spPr>
        <p:txBody>
          <a:bodyPr>
            <a:spAutoFit/>
          </a:bodyPr>
          <a:lstStyle/>
          <a:p>
            <a:pPr marL="449580">
              <a:spcAft>
                <a:spcPts val="0"/>
              </a:spcAft>
            </a:pPr>
            <a:r>
              <a:rPr lang="es-ES_tradnl" b="1" dirty="0" smtClean="0">
                <a:latin typeface="Comic Sans MS" panose="030F0702030302020204" pitchFamily="66" charset="0"/>
                <a:ea typeface="Times New Roman" panose="02020603050405020304" pitchFamily="18" charset="0"/>
                <a:cs typeface="Lucida Sans Unicode" panose="020B0602030504020204" pitchFamily="34" charset="0"/>
              </a:rPr>
              <a:t>3) </a:t>
            </a:r>
            <a:r>
              <a:rPr lang="es-ES_tradnl" b="1" dirty="0">
                <a:latin typeface="Comic Sans MS" panose="030F0702030302020204" pitchFamily="66" charset="0"/>
                <a:ea typeface="Times New Roman" panose="02020603050405020304" pitchFamily="18" charset="0"/>
                <a:cs typeface="Lucida Sans Unicode" panose="020B0602030504020204" pitchFamily="34" charset="0"/>
              </a:rPr>
              <a:t>Por su tamaño</a:t>
            </a:r>
            <a:endParaRPr lang="es-UY" sz="2800" dirty="0">
              <a:latin typeface="Times New Roman" panose="02020603050405020304" pitchFamily="18" charset="0"/>
              <a:ea typeface="Times New Roman" panose="02020603050405020304" pitchFamily="18" charset="0"/>
            </a:endParaRPr>
          </a:p>
          <a:p>
            <a:pPr marL="449580">
              <a:spcAft>
                <a:spcPts val="0"/>
              </a:spcAft>
            </a:pPr>
            <a:endParaRPr lang="es-ES_tradnl" dirty="0" smtClean="0">
              <a:latin typeface="Comic Sans MS" panose="030F0702030302020204" pitchFamily="66" charset="0"/>
              <a:ea typeface="Times New Roman" panose="02020603050405020304" pitchFamily="18" charset="0"/>
              <a:cs typeface="Lucida Sans Unicode" panose="020B0602030504020204" pitchFamily="34" charset="0"/>
            </a:endParaRPr>
          </a:p>
          <a:p>
            <a:pPr marL="449580">
              <a:spcAft>
                <a:spcPts val="0"/>
              </a:spcAft>
            </a:pPr>
            <a:r>
              <a:rPr lang="es-ES_tradnl" dirty="0" smtClean="0">
                <a:latin typeface="Comic Sans MS" panose="030F0702030302020204" pitchFamily="66" charset="0"/>
                <a:ea typeface="Times New Roman" panose="02020603050405020304" pitchFamily="18" charset="0"/>
                <a:cs typeface="Lucida Sans Unicode" panose="020B0602030504020204" pitchFamily="34" charset="0"/>
              </a:rPr>
              <a:t>Pequeña </a:t>
            </a:r>
            <a:r>
              <a:rPr lang="es-ES_tradnl" dirty="0">
                <a:latin typeface="Comic Sans MS" panose="030F0702030302020204" pitchFamily="66" charset="0"/>
                <a:ea typeface="Times New Roman" panose="02020603050405020304" pitchFamily="18" charset="0"/>
                <a:cs typeface="Lucida Sans Unicode" panose="020B0602030504020204" pitchFamily="34" charset="0"/>
              </a:rPr>
              <a:t>empresa: hasta 10 empleados</a:t>
            </a:r>
            <a:endParaRPr lang="es-UY" sz="2800" dirty="0">
              <a:latin typeface="Times New Roman" panose="02020603050405020304" pitchFamily="18" charset="0"/>
              <a:ea typeface="Times New Roman" panose="02020603050405020304" pitchFamily="18" charset="0"/>
            </a:endParaRPr>
          </a:p>
          <a:p>
            <a:pPr marL="449580">
              <a:spcAft>
                <a:spcPts val="0"/>
              </a:spcAft>
            </a:pPr>
            <a:r>
              <a:rPr lang="es-ES_tradnl" dirty="0">
                <a:latin typeface="Comic Sans MS" panose="030F0702030302020204" pitchFamily="66" charset="0"/>
                <a:ea typeface="Times New Roman" panose="02020603050405020304" pitchFamily="18" charset="0"/>
                <a:cs typeface="Lucida Sans Unicode" panose="020B0602030504020204" pitchFamily="34" charset="0"/>
              </a:rPr>
              <a:t>Mediana empresa: de 11 a 100 empleados</a:t>
            </a:r>
            <a:endParaRPr lang="es-UY" sz="2800" dirty="0">
              <a:latin typeface="Times New Roman" panose="02020603050405020304" pitchFamily="18" charset="0"/>
              <a:ea typeface="Times New Roman" panose="02020603050405020304" pitchFamily="18" charset="0"/>
            </a:endParaRPr>
          </a:p>
          <a:p>
            <a:pPr marL="449580">
              <a:spcAft>
                <a:spcPts val="0"/>
              </a:spcAft>
            </a:pPr>
            <a:r>
              <a:rPr lang="es-ES_tradnl" dirty="0">
                <a:latin typeface="Comic Sans MS" panose="030F0702030302020204" pitchFamily="66" charset="0"/>
                <a:ea typeface="Times New Roman" panose="02020603050405020304" pitchFamily="18" charset="0"/>
                <a:cs typeface="Lucida Sans Unicode" panose="020B0602030504020204" pitchFamily="34" charset="0"/>
              </a:rPr>
              <a:t>Gran empresa: A partir de 101 empleados</a:t>
            </a:r>
            <a:endParaRPr lang="es-UY"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6062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729" y="1896035"/>
            <a:ext cx="11869271" cy="3576918"/>
          </a:xfrm>
        </p:spPr>
        <p:txBody>
          <a:bodyPr>
            <a:normAutofit fontScale="90000"/>
          </a:bodyPr>
          <a:lstStyle/>
          <a:p>
            <a:pPr algn="l"/>
            <a:r>
              <a:rPr lang="es-ES_tradnl" sz="2700" b="1" cap="none" dirty="0">
                <a:latin typeface="Comic Sans MS" panose="030F0702030302020204" pitchFamily="66" charset="0"/>
              </a:rPr>
              <a:t>4</a:t>
            </a:r>
            <a:r>
              <a:rPr lang="es-ES_tradnl" sz="2700" b="1" cap="none" dirty="0" smtClean="0">
                <a:latin typeface="Comic Sans MS" panose="030F0702030302020204" pitchFamily="66" charset="0"/>
              </a:rPr>
              <a:t>) Por la forma jurídica adoptada</a:t>
            </a:r>
            <a:r>
              <a:rPr lang="es-ES_tradnl" sz="2000" b="1" cap="none" dirty="0" smtClean="0">
                <a:latin typeface="Comic Sans MS" panose="030F0702030302020204" pitchFamily="66" charset="0"/>
              </a:rPr>
              <a:t/>
            </a:r>
            <a:br>
              <a:rPr lang="es-ES_tradnl" sz="2000" b="1" cap="none" dirty="0" smtClean="0">
                <a:latin typeface="Comic Sans MS" panose="030F0702030302020204" pitchFamily="66" charset="0"/>
              </a:rPr>
            </a:br>
            <a:r>
              <a:rPr lang="es-UY" sz="2000" cap="none" dirty="0" smtClean="0">
                <a:latin typeface="Comic Sans MS" panose="030F0702030302020204" pitchFamily="66" charset="0"/>
              </a:rPr>
              <a:t/>
            </a:r>
            <a:br>
              <a:rPr lang="es-UY" sz="2000" cap="none" dirty="0" smtClean="0">
                <a:latin typeface="Comic Sans MS" panose="030F0702030302020204" pitchFamily="66" charset="0"/>
              </a:rPr>
            </a:br>
            <a:r>
              <a:rPr lang="es-ES_tradnl" sz="2000" b="1" cap="none" dirty="0" smtClean="0">
                <a:latin typeface="Comic Sans MS" panose="030F0702030302020204" pitchFamily="66" charset="0"/>
              </a:rPr>
              <a:t>a) </a:t>
            </a:r>
            <a:r>
              <a:rPr lang="es-ES_tradnl" sz="2400" b="1" i="1" u="sng" cap="none" dirty="0">
                <a:latin typeface="Comic Sans MS" panose="030F0702030302020204" pitchFamily="66" charset="0"/>
              </a:rPr>
              <a:t>T</a:t>
            </a:r>
            <a:r>
              <a:rPr lang="es-ES_tradnl" sz="2400" b="1" i="1" u="sng" cap="none" dirty="0" smtClean="0">
                <a:latin typeface="Comic Sans MS" panose="030F0702030302020204" pitchFamily="66" charset="0"/>
              </a:rPr>
              <a:t>itularidad de persona </a:t>
            </a:r>
            <a:r>
              <a:rPr lang="es-ES_tradnl" sz="2400" b="1" i="1" u="sng" cap="none" dirty="0" err="1" smtClean="0">
                <a:latin typeface="Comic Sans MS" panose="030F0702030302020204" pitchFamily="66" charset="0"/>
              </a:rPr>
              <a:t>fisica</a:t>
            </a:r>
            <a:r>
              <a:rPr lang="es-ES_tradnl" sz="2400" b="1" i="1" u="sng" cap="none" dirty="0" smtClean="0">
                <a:latin typeface="Comic Sans MS" panose="030F0702030302020204" pitchFamily="66" charset="0"/>
              </a:rPr>
              <a:t> o individuo</a:t>
            </a:r>
            <a:r>
              <a:rPr lang="es-ES_tradnl" sz="2400" b="1" cap="none" dirty="0" smtClean="0">
                <a:latin typeface="Comic Sans MS" panose="030F0702030302020204" pitchFamily="66" charset="0"/>
              </a:rPr>
              <a:t>,</a:t>
            </a:r>
            <a:r>
              <a:rPr lang="es-ES_tradnl" sz="2400" cap="none" dirty="0" smtClean="0">
                <a:latin typeface="Comic Sans MS" panose="030F0702030302020204" pitchFamily="66" charset="0"/>
              </a:rPr>
              <a:t> un individuo o conjunto de ellos pueden ser los titulares o propietarios de una empresa. el caso de varios individuos la ley lo considera sociedad de hecho.</a:t>
            </a:r>
            <a:r>
              <a:rPr lang="es-UY" sz="2400" cap="none" dirty="0" smtClean="0">
                <a:latin typeface="Comic Sans MS" panose="030F0702030302020204" pitchFamily="66" charset="0"/>
              </a:rPr>
              <a:t/>
            </a:r>
            <a:br>
              <a:rPr lang="es-UY" sz="2400" cap="none" dirty="0" smtClean="0">
                <a:latin typeface="Comic Sans MS" panose="030F0702030302020204" pitchFamily="66" charset="0"/>
              </a:rPr>
            </a:br>
            <a:r>
              <a:rPr lang="es-ES_tradnl" sz="2400" b="1" cap="none" dirty="0" smtClean="0">
                <a:latin typeface="Comic Sans MS" panose="030F0702030302020204" pitchFamily="66" charset="0"/>
              </a:rPr>
              <a:t>b) </a:t>
            </a:r>
            <a:r>
              <a:rPr lang="es-ES_tradnl" sz="2400" b="1" i="1" u="sng" cap="none" dirty="0">
                <a:latin typeface="Comic Sans MS" panose="030F0702030302020204" pitchFamily="66" charset="0"/>
              </a:rPr>
              <a:t>T</a:t>
            </a:r>
            <a:r>
              <a:rPr lang="es-ES_tradnl" sz="2400" b="1" i="1" u="sng" cap="none" dirty="0" smtClean="0">
                <a:latin typeface="Comic Sans MS" panose="030F0702030302020204" pitchFamily="66" charset="0"/>
              </a:rPr>
              <a:t>itularidad de persona </a:t>
            </a:r>
            <a:r>
              <a:rPr lang="es-ES_tradnl" sz="2400" b="1" i="1" u="sng" cap="none" dirty="0" err="1" smtClean="0">
                <a:latin typeface="Comic Sans MS" panose="030F0702030302020204" pitchFamily="66" charset="0"/>
              </a:rPr>
              <a:t>juridica</a:t>
            </a:r>
            <a:r>
              <a:rPr lang="es-ES_tradnl" sz="2400" b="1" i="1" u="sng" cap="none" dirty="0" smtClean="0">
                <a:latin typeface="Comic Sans MS" panose="030F0702030302020204" pitchFamily="66" charset="0"/>
              </a:rPr>
              <a:t> o sociedad</a:t>
            </a:r>
            <a:r>
              <a:rPr lang="es-ES_tradnl" sz="2400" b="1" cap="none" dirty="0" smtClean="0">
                <a:latin typeface="Comic Sans MS" panose="030F0702030302020204" pitchFamily="66" charset="0"/>
              </a:rPr>
              <a:t>, </a:t>
            </a:r>
            <a:r>
              <a:rPr lang="es-ES_tradnl" sz="2400" cap="none" dirty="0" smtClean="0">
                <a:latin typeface="Comic Sans MS" panose="030F0702030302020204" pitchFamily="66" charset="0"/>
              </a:rPr>
              <a:t>el titular de una empresa puede ser una sociedad.</a:t>
            </a:r>
            <a:r>
              <a:rPr lang="es-UY" sz="2400" cap="none" dirty="0" smtClean="0">
                <a:latin typeface="Comic Sans MS" panose="030F0702030302020204" pitchFamily="66" charset="0"/>
              </a:rPr>
              <a:t/>
            </a:r>
            <a:br>
              <a:rPr lang="es-UY" sz="2400" cap="none" dirty="0" smtClean="0">
                <a:latin typeface="Comic Sans MS" panose="030F0702030302020204" pitchFamily="66" charset="0"/>
              </a:rPr>
            </a:br>
            <a:r>
              <a:rPr lang="es-ES_tradnl" sz="2400" b="1" cap="none" dirty="0" smtClean="0">
                <a:latin typeface="Comic Sans MS" panose="030F0702030302020204" pitchFamily="66" charset="0"/>
              </a:rPr>
              <a:t>c) </a:t>
            </a:r>
            <a:r>
              <a:rPr lang="es-ES_tradnl" sz="2400" b="1" i="1" u="sng" cap="none" dirty="0">
                <a:latin typeface="Comic Sans MS" panose="030F0702030302020204" pitchFamily="66" charset="0"/>
              </a:rPr>
              <a:t>S</a:t>
            </a:r>
            <a:r>
              <a:rPr lang="es-ES_tradnl" sz="2400" b="1" i="1" u="sng" cap="none" dirty="0" smtClean="0">
                <a:latin typeface="Comic Sans MS" panose="030F0702030302020204" pitchFamily="66" charset="0"/>
              </a:rPr>
              <a:t>ociedades colectivas</a:t>
            </a:r>
            <a:r>
              <a:rPr lang="es-ES_tradnl" sz="2400" cap="none" dirty="0" smtClean="0">
                <a:latin typeface="Comic Sans MS" panose="030F0702030302020204" pitchFamily="66" charset="0"/>
              </a:rPr>
              <a:t>, son aquellas en las que los socios responden solidaria e ilimitadamente por las obligaciones sociales. el contrato social debe establecer la forma de administración. de no ser así la sociedad es administrada y representada por cualquiera de los socios.</a:t>
            </a:r>
            <a:r>
              <a:rPr lang="es-UY" sz="2400" cap="none" dirty="0" smtClean="0">
                <a:latin typeface="Comic Sans MS" panose="030F0702030302020204" pitchFamily="66" charset="0"/>
              </a:rPr>
              <a:t/>
            </a:r>
            <a:br>
              <a:rPr lang="es-UY" sz="2400" cap="none" dirty="0" smtClean="0">
                <a:latin typeface="Comic Sans MS" panose="030F0702030302020204" pitchFamily="66" charset="0"/>
              </a:rPr>
            </a:br>
            <a:r>
              <a:rPr lang="es-ES_tradnl" sz="2400" b="1" cap="none" dirty="0" smtClean="0">
                <a:latin typeface="Comic Sans MS" panose="030F0702030302020204" pitchFamily="66" charset="0"/>
              </a:rPr>
              <a:t>d) </a:t>
            </a:r>
            <a:r>
              <a:rPr lang="es-ES_tradnl" sz="2400" b="1" i="1" u="sng" cap="none" dirty="0">
                <a:latin typeface="Comic Sans MS" panose="030F0702030302020204" pitchFamily="66" charset="0"/>
              </a:rPr>
              <a:t>S</a:t>
            </a:r>
            <a:r>
              <a:rPr lang="es-ES_tradnl" sz="2400" b="1" i="1" u="sng" cap="none" dirty="0" smtClean="0">
                <a:latin typeface="Comic Sans MS" panose="030F0702030302020204" pitchFamily="66" charset="0"/>
              </a:rPr>
              <a:t>ociedades en comandita</a:t>
            </a:r>
            <a:r>
              <a:rPr lang="es-ES_tradnl" sz="2400" b="1" cap="none" dirty="0" smtClean="0">
                <a:latin typeface="Comic Sans MS" panose="030F0702030302020204" pitchFamily="66" charset="0"/>
              </a:rPr>
              <a:t>,</a:t>
            </a:r>
            <a:r>
              <a:rPr lang="es-ES_tradnl" sz="2400" cap="none" dirty="0" smtClean="0">
                <a:latin typeface="Comic Sans MS" panose="030F0702030302020204" pitchFamily="66" charset="0"/>
              </a:rPr>
              <a:t> existen socios comanditados que responden por las obligaciones sociales como los socios de las sociedades colectivas y socios comanditarios que responden solo por lo integrado según aportes a la sociedad.</a:t>
            </a:r>
            <a:r>
              <a:rPr lang="es-UY" sz="2400" cap="none" dirty="0" smtClean="0">
                <a:latin typeface="Comic Sans MS" panose="030F0702030302020204" pitchFamily="66" charset="0"/>
              </a:rPr>
              <a:t/>
            </a:r>
            <a:br>
              <a:rPr lang="es-UY" sz="2400" cap="none" dirty="0" smtClean="0">
                <a:latin typeface="Comic Sans MS" panose="030F0702030302020204" pitchFamily="66" charset="0"/>
              </a:rPr>
            </a:br>
            <a:r>
              <a:rPr lang="es-ES_tradnl" sz="2400" b="1" cap="none" dirty="0" smtClean="0">
                <a:latin typeface="Comic Sans MS" panose="030F0702030302020204" pitchFamily="66" charset="0"/>
              </a:rPr>
              <a:t>e)  </a:t>
            </a:r>
            <a:r>
              <a:rPr lang="es-ES_tradnl" sz="2400" b="1" i="1" u="sng" cap="none" dirty="0">
                <a:latin typeface="Comic Sans MS" panose="030F0702030302020204" pitchFamily="66" charset="0"/>
              </a:rPr>
              <a:t>S</a:t>
            </a:r>
            <a:r>
              <a:rPr lang="es-ES_tradnl" sz="2400" b="1" i="1" u="sng" cap="none" dirty="0" smtClean="0">
                <a:latin typeface="Comic Sans MS" panose="030F0702030302020204" pitchFamily="66" charset="0"/>
              </a:rPr>
              <a:t>ociedades de capital e industria</a:t>
            </a:r>
            <a:r>
              <a:rPr lang="es-UY" sz="2400" cap="none" dirty="0" smtClean="0">
                <a:latin typeface="Comic Sans MS" panose="030F0702030302020204" pitchFamily="66" charset="0"/>
              </a:rPr>
              <a:t/>
            </a:r>
            <a:br>
              <a:rPr lang="es-UY" sz="2400" cap="none" dirty="0" smtClean="0">
                <a:latin typeface="Comic Sans MS" panose="030F0702030302020204" pitchFamily="66" charset="0"/>
              </a:rPr>
            </a:br>
            <a:r>
              <a:rPr lang="es-ES_tradnl" sz="2400" b="1" cap="none" dirty="0" smtClean="0">
                <a:latin typeface="Comic Sans MS" panose="030F0702030302020204" pitchFamily="66" charset="0"/>
              </a:rPr>
              <a:t>f) </a:t>
            </a:r>
            <a:r>
              <a:rPr lang="es-ES_tradnl" sz="2400" b="1" i="1" cap="none" dirty="0" smtClean="0">
                <a:latin typeface="Comic Sans MS" panose="030F0702030302020204" pitchFamily="66" charset="0"/>
              </a:rPr>
              <a:t> </a:t>
            </a:r>
            <a:r>
              <a:rPr lang="es-ES_tradnl" sz="2400" b="1" i="1" u="sng" cap="none" dirty="0">
                <a:latin typeface="Comic Sans MS" panose="030F0702030302020204" pitchFamily="66" charset="0"/>
              </a:rPr>
              <a:t>S</a:t>
            </a:r>
            <a:r>
              <a:rPr lang="es-ES_tradnl" sz="2400" b="1" i="1" u="sng" cap="none" dirty="0" smtClean="0">
                <a:latin typeface="Comic Sans MS" panose="030F0702030302020204" pitchFamily="66" charset="0"/>
              </a:rPr>
              <a:t>ociedades de responsabilidad limitada</a:t>
            </a:r>
            <a:r>
              <a:rPr lang="es-ES_tradnl" sz="2400" b="1" cap="none" dirty="0" smtClean="0">
                <a:latin typeface="Comic Sans MS" panose="030F0702030302020204" pitchFamily="66" charset="0"/>
              </a:rPr>
              <a:t>,</a:t>
            </a:r>
            <a:r>
              <a:rPr lang="es-ES_tradnl" sz="2400" cap="none" dirty="0" smtClean="0">
                <a:latin typeface="Comic Sans MS" panose="030F0702030302020204" pitchFamily="66" charset="0"/>
              </a:rPr>
              <a:t> limita la responsabilidad de los socios  a la integración de sus cuotas de capital (votos)</a:t>
            </a:r>
            <a:r>
              <a:rPr lang="es-UY" sz="2400" cap="none" dirty="0" smtClean="0">
                <a:latin typeface="Comic Sans MS" panose="030F0702030302020204" pitchFamily="66" charset="0"/>
              </a:rPr>
              <a:t/>
            </a:r>
            <a:br>
              <a:rPr lang="es-UY" sz="2400" cap="none" dirty="0" smtClean="0">
                <a:latin typeface="Comic Sans MS" panose="030F0702030302020204" pitchFamily="66" charset="0"/>
              </a:rPr>
            </a:br>
            <a:r>
              <a:rPr lang="es-ES_tradnl" sz="2400" b="1" cap="none" dirty="0" smtClean="0">
                <a:latin typeface="Comic Sans MS" panose="030F0702030302020204" pitchFamily="66" charset="0"/>
              </a:rPr>
              <a:t>g) </a:t>
            </a:r>
            <a:r>
              <a:rPr lang="es-ES_tradnl" sz="2400" b="1" i="1" u="sng" cap="none" dirty="0">
                <a:latin typeface="Comic Sans MS" panose="030F0702030302020204" pitchFamily="66" charset="0"/>
              </a:rPr>
              <a:t>S</a:t>
            </a:r>
            <a:r>
              <a:rPr lang="es-ES_tradnl" sz="2400" b="1" i="1" u="sng" cap="none" dirty="0" smtClean="0">
                <a:latin typeface="Comic Sans MS" panose="030F0702030302020204" pitchFamily="66" charset="0"/>
              </a:rPr>
              <a:t>ociedades anónimas</a:t>
            </a:r>
            <a:r>
              <a:rPr lang="es-ES_tradnl" sz="2400" i="1" u="sng" cap="none" dirty="0" smtClean="0">
                <a:latin typeface="Comic Sans MS" panose="030F0702030302020204" pitchFamily="66" charset="0"/>
              </a:rPr>
              <a:t>,</a:t>
            </a:r>
            <a:r>
              <a:rPr lang="es-ES_tradnl" sz="2400" cap="none" dirty="0" smtClean="0">
                <a:latin typeface="Comic Sans MS" panose="030F0702030302020204" pitchFamily="66" charset="0"/>
              </a:rPr>
              <a:t> el capital se divide en acciones.</a:t>
            </a:r>
            <a:r>
              <a:rPr lang="es-UY" sz="2400" cap="none" dirty="0" smtClean="0">
                <a:latin typeface="Comic Sans MS" panose="030F0702030302020204" pitchFamily="66" charset="0"/>
              </a:rPr>
              <a:t/>
            </a:r>
            <a:br>
              <a:rPr lang="es-UY" sz="2400" cap="none" dirty="0" smtClean="0">
                <a:latin typeface="Comic Sans MS" panose="030F0702030302020204" pitchFamily="66" charset="0"/>
              </a:rPr>
            </a:br>
            <a:r>
              <a:rPr lang="es-ES_tradnl" sz="2400" b="1" cap="none" dirty="0" smtClean="0">
                <a:latin typeface="Comic Sans MS" panose="030F0702030302020204" pitchFamily="66" charset="0"/>
              </a:rPr>
              <a:t>h) </a:t>
            </a:r>
            <a:r>
              <a:rPr lang="es-ES_tradnl" sz="2400" b="1" i="1" u="sng" cap="none" dirty="0">
                <a:latin typeface="Comic Sans MS" panose="030F0702030302020204" pitchFamily="66" charset="0"/>
              </a:rPr>
              <a:t>S</a:t>
            </a:r>
            <a:r>
              <a:rPr lang="es-ES_tradnl" sz="2400" b="1" i="1" u="sng" cap="none" dirty="0" smtClean="0">
                <a:latin typeface="Comic Sans MS" panose="030F0702030302020204" pitchFamily="66" charset="0"/>
              </a:rPr>
              <a:t>ociedades cooperativas</a:t>
            </a:r>
            <a:r>
              <a:rPr lang="es-ES_tradnl" sz="2400" b="1" cap="none" dirty="0" smtClean="0">
                <a:latin typeface="Comic Sans MS" panose="030F0702030302020204" pitchFamily="66" charset="0"/>
              </a:rPr>
              <a:t>,</a:t>
            </a:r>
            <a:r>
              <a:rPr lang="es-ES_tradnl" sz="2400" cap="none" dirty="0" smtClean="0">
                <a:latin typeface="Comic Sans MS" panose="030F0702030302020204" pitchFamily="66" charset="0"/>
              </a:rPr>
              <a:t> son las que reparten sus rendimientos entre los socios en razón del trabajo de cada uno.</a:t>
            </a:r>
            <a:r>
              <a:rPr lang="es-UY" sz="2400" dirty="0"/>
              <a:t/>
            </a:r>
            <a:br>
              <a:rPr lang="es-UY" sz="2400" dirty="0"/>
            </a:br>
            <a:endParaRPr lang="es-UY" sz="2400" dirty="0"/>
          </a:p>
        </p:txBody>
      </p:sp>
    </p:spTree>
    <p:extLst>
      <p:ext uri="{BB962C8B-B14F-4D97-AF65-F5344CB8AC3E}">
        <p14:creationId xmlns:p14="http://schemas.microsoft.com/office/powerpoint/2010/main" val="147690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6641" t="22536" r="38125" b="9588"/>
          <a:stretch/>
        </p:blipFill>
        <p:spPr>
          <a:xfrm>
            <a:off x="3643532" y="188260"/>
            <a:ext cx="8431927" cy="5177116"/>
          </a:xfrm>
          <a:prstGeom prst="rect">
            <a:avLst/>
          </a:prstGeom>
        </p:spPr>
      </p:pic>
      <p:pic>
        <p:nvPicPr>
          <p:cNvPr id="6" name="Imagen 5"/>
          <p:cNvPicPr>
            <a:picLocks noChangeAspect="1"/>
          </p:cNvPicPr>
          <p:nvPr/>
        </p:nvPicPr>
        <p:blipFill rotWithShape="1">
          <a:blip r:embed="rId3"/>
          <a:srcRect l="34743" t="21751" r="43750" b="55885"/>
          <a:stretch/>
        </p:blipFill>
        <p:spPr>
          <a:xfrm>
            <a:off x="5600699" y="5325036"/>
            <a:ext cx="4424083" cy="1532964"/>
          </a:xfrm>
          <a:prstGeom prst="rect">
            <a:avLst/>
          </a:prstGeom>
        </p:spPr>
      </p:pic>
    </p:spTree>
    <p:extLst>
      <p:ext uri="{BB962C8B-B14F-4D97-AF65-F5344CB8AC3E}">
        <p14:creationId xmlns:p14="http://schemas.microsoft.com/office/powerpoint/2010/main" val="152319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2389" y="215155"/>
            <a:ext cx="12192000" cy="6239346"/>
          </a:xfrm>
          <a:prstGeom prst="rect">
            <a:avLst/>
          </a:prstGeom>
        </p:spPr>
      </p:pic>
    </p:spTree>
    <p:extLst>
      <p:ext uri="{BB962C8B-B14F-4D97-AF65-F5344CB8AC3E}">
        <p14:creationId xmlns:p14="http://schemas.microsoft.com/office/powerpoint/2010/main" val="843825657"/>
      </p:ext>
    </p:extLst>
  </p:cSld>
  <p:clrMapOvr>
    <a:masterClrMapping/>
  </p:clrMapOvr>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175</TotalTime>
  <Words>98</Words>
  <Application>Microsoft Office PowerPoint</Application>
  <PresentationFormat>Panorámica</PresentationFormat>
  <Paragraphs>92</Paragraphs>
  <Slides>31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vt:lpstr>
      <vt:lpstr>Arial-BoldMT</vt:lpstr>
      <vt:lpstr>ArialMT</vt:lpstr>
      <vt:lpstr>Comic Sans MS</vt:lpstr>
      <vt:lpstr>DejaVu Sans</vt:lpstr>
      <vt:lpstr>Lucida Sans Unicode</vt:lpstr>
      <vt:lpstr>Mangal</vt:lpstr>
      <vt:lpstr>Times New Roman</vt:lpstr>
      <vt:lpstr>Tw Cen MT</vt:lpstr>
      <vt:lpstr>Gota</vt:lpstr>
      <vt:lpstr> ORGANIZACIONES    La motivación primera del hombre ha sido siempre procurar la satisfacción de sus necesidades.       Las necesidades pueden ser primarias, las que han de ser cubiertas imprescindiblemente para la conservación de la vida: beber, comer, abrigarse cuando se tiene frío, construir un refugio, etc.   Necesidades secundarias, son las que aspiran a elevar el nivel de vida del individuo, compra de celulares, equipos de audio, etc. la insatisfacción de estas necesidades no compromete la vida, sino que genera desequilibrios de diverso orden, no vinculados a niveles básicos.  El hombre ha sentido que, para mejor atender sus necesidades, es conveniente su integración en grupos. Estos grupos de individuos constituyen organizaciones.   </vt:lpstr>
      <vt:lpstr>Empresa (definición y características):   La empresa es una unidad social donde se producen bienes y/o servicios, combinando factores productivos. existen dentro de ella muchos o varios individuos en constante interacción.   Todos persiguen un fin desempeñar algún rol dentro de la organización.  lo singular de las organizaciones es que además del fin individual existe un fin grupal u organizacional.  En el caso de las empresas, el fin es producir bienes y/o servicios para la comunidad en la que actúan.                               Si lo hacen en un ambiente de economía capitalista se agrega el                                        hecho de que la obtención de beneficios es un requisito para la subsistencia de la empresa. </vt:lpstr>
      <vt:lpstr>Para desarrollar la actividad productiva los empresarios ejercen la función autoridad.   Los empresarios por si o a través de los directivos ejercen el poder orientando la actividad para que todos esos planes tengan la oportunidad de ser realizados. el empresario debe lograr la retribución a su capital y su riesgo; el empleado debe obtener la retribución de su esfuerzo (salario); los consumidores deben poder satisfacer su necesidad a un precio razonable; los proveedores deben obtener la contraprestación por sus suministros. </vt:lpstr>
      <vt:lpstr>Presentación de PowerPoint</vt:lpstr>
      <vt:lpstr>Presentación de PowerPoint</vt:lpstr>
      <vt:lpstr>2)  Por sus fines                 a) EMPRESAS DE PRODUCCION, riqueza que se utiliza para obtener nueva riqueza.                                                                                           Incluye entidades comerciales, industriales, bancarias.    b) EMPRESAS DE EROGACION, riqueza que se utiliza para atender las finalidades para las                                                       que fueron creadas.                                                        Incluye asociaciones de ayuda, clubes deportivos, asociaciones                                                       culturales, el municipio. </vt:lpstr>
      <vt:lpstr>4) Por la forma jurídica adoptada  a) Titularidad de persona fisica o individuo, un individuo o conjunto de ellos pueden ser los titulares o propietarios de una empresa. el caso de varios individuos la ley lo considera sociedad de hecho. b) Titularidad de persona juridica o sociedad, el titular de una empresa puede ser una sociedad. c) Sociedades colectivas, son aquellas en las que los socios responden solidaria e ilimitadamente por las obligaciones sociales. el contrato social debe establecer la forma de administración. de no ser así la sociedad es administrada y representada por cualquiera de los socios. d) Sociedades en comandita, existen socios comanditados que responden por las obligaciones sociales como los socios de las sociedades colectivas y socios comanditarios que responden solo por lo integrado según aportes a la sociedad. e)  Sociedades de capital e industria f)  Sociedades de responsabilidad limitada, limita la responsabilidad de los socios  a la integración de sus cuotas de capital (votos) g) Sociedades anónimas, el capital se divide en acciones. h) Sociedades cooperativas, son las que reparten sus rendimientos entre los socios en razón del trabajo de cada uno.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ORGANIZACIONES</dc:title>
  <dc:creator>Dell 6320</dc:creator>
  <cp:lastModifiedBy>Cuenta Microsoft</cp:lastModifiedBy>
  <cp:revision>121</cp:revision>
  <dcterms:created xsi:type="dcterms:W3CDTF">2020-05-14T03:16:54Z</dcterms:created>
  <dcterms:modified xsi:type="dcterms:W3CDTF">2020-07-21T14:57:17Z</dcterms:modified>
</cp:coreProperties>
</file>